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57" r:id="rId2"/>
    <p:sldId id="281" r:id="rId3"/>
    <p:sldId id="280"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0D50-7ECE-4C07-85AB-A1C636873E51}" type="datetimeFigureOut">
              <a:rPr lang="en-US" smtClean="0"/>
              <a:t>26/10/2021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68B6F-E85B-45C2-95F7-DEEA7F9A6011}" type="slidenum">
              <a:rPr lang="en-US" smtClean="0"/>
              <a:t>‹#›</a:t>
            </a:fld>
            <a:endParaRPr lang="en-US"/>
          </a:p>
        </p:txBody>
      </p:sp>
    </p:spTree>
    <p:extLst>
      <p:ext uri="{BB962C8B-B14F-4D97-AF65-F5344CB8AC3E}">
        <p14:creationId xmlns:p14="http://schemas.microsoft.com/office/powerpoint/2010/main" val="126372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zh-CN" altLang="en-US" smtClean="0">
              <a:latin typeface="#9Slide05 Brannboll Ny"/>
              <a:cs typeface="等线"/>
            </a:endParaRP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634FEC58-838B-414F-91D9-01AB97C898F6}" type="slidenum">
              <a:rPr lang="en-US" smtClean="0">
                <a:solidFill>
                  <a:prstClr val="black"/>
                </a:solidFill>
                <a:latin typeface="Calibri" panose="020F0502020204030204"/>
                <a:cs typeface="+mn-cs"/>
              </a:rPr>
              <a:pPr fontAlgn="auto">
                <a:spcBef>
                  <a:spcPts val="0"/>
                </a:spcBef>
                <a:spcAft>
                  <a:spcPts val="0"/>
                </a:spcAft>
                <a:defRPr/>
              </a:pPr>
              <a:t>19</a:t>
            </a:fld>
            <a:endParaRPr lang="en-US" smtClean="0">
              <a:solidFill>
                <a:prstClr val="black"/>
              </a:solidFill>
              <a:latin typeface="Calibri" panose="020F0502020204030204"/>
              <a:cs typeface="+mn-cs"/>
            </a:endParaRPr>
          </a:p>
        </p:txBody>
      </p:sp>
    </p:spTree>
    <p:extLst>
      <p:ext uri="{BB962C8B-B14F-4D97-AF65-F5344CB8AC3E}">
        <p14:creationId xmlns:p14="http://schemas.microsoft.com/office/powerpoint/2010/main" val="254354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4390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341323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823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250086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411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298384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381123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188982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236634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D093D1-490E-427E-AB0A-3B1426E9952C}" type="datetimeFigureOut">
              <a:rPr lang="en-US" smtClean="0"/>
              <a:t>26/10/2021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175829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D093D1-490E-427E-AB0A-3B1426E9952C}" type="datetimeFigureOut">
              <a:rPr lang="en-US" smtClean="0"/>
              <a:t>26/10/2021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274861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D093D1-490E-427E-AB0A-3B1426E9952C}" type="datetimeFigureOut">
              <a:rPr lang="en-US" smtClean="0"/>
              <a:t>26/10/2021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38187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D093D1-490E-427E-AB0A-3B1426E9952C}" type="datetimeFigureOut">
              <a:rPr lang="en-US" smtClean="0"/>
              <a:t>26/10/2021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175506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093D1-490E-427E-AB0A-3B1426E9952C}" type="datetimeFigureOut">
              <a:rPr lang="en-US" smtClean="0"/>
              <a:t>26/10/2021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97499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D093D1-490E-427E-AB0A-3B1426E9952C}" type="datetimeFigureOut">
              <a:rPr lang="en-US" smtClean="0"/>
              <a:t>26/10/2021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6334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D093D1-490E-427E-AB0A-3B1426E9952C}" type="datetimeFigureOut">
              <a:rPr lang="en-US" smtClean="0"/>
              <a:t>26/10/2021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4ED40-911E-405F-818F-5F15EEDBE6EB}" type="slidenum">
              <a:rPr lang="en-US" smtClean="0"/>
              <a:t>‹#›</a:t>
            </a:fld>
            <a:endParaRPr lang="en-US"/>
          </a:p>
        </p:txBody>
      </p:sp>
    </p:spTree>
    <p:extLst>
      <p:ext uri="{BB962C8B-B14F-4D97-AF65-F5344CB8AC3E}">
        <p14:creationId xmlns:p14="http://schemas.microsoft.com/office/powerpoint/2010/main" val="334133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D093D1-490E-427E-AB0A-3B1426E9952C}" type="datetimeFigureOut">
              <a:rPr lang="en-US" smtClean="0"/>
              <a:t>26/10/2021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B4ED40-911E-405F-818F-5F15EEDBE6EB}" type="slidenum">
              <a:rPr lang="en-US" smtClean="0"/>
              <a:t>‹#›</a:t>
            </a:fld>
            <a:endParaRPr lang="en-US"/>
          </a:p>
        </p:txBody>
      </p:sp>
    </p:spTree>
    <p:extLst>
      <p:ext uri="{BB962C8B-B14F-4D97-AF65-F5344CB8AC3E}">
        <p14:creationId xmlns:p14="http://schemas.microsoft.com/office/powerpoint/2010/main" val="3916964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ài họa: Bạn mùa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3920836"/>
            <a:ext cx="4419600" cy="30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26718" y="413359"/>
            <a:ext cx="8104340" cy="646331"/>
          </a:xfrm>
          <a:prstGeom prst="rect">
            <a:avLst/>
          </a:prstGeom>
          <a:noFill/>
        </p:spPr>
        <p:txBody>
          <a:bodyPr wrap="square" rtlCol="0">
            <a:spAutoFit/>
          </a:bodyPr>
          <a:lstStyle/>
          <a:p>
            <a:pPr algn="ctr"/>
            <a:r>
              <a:rPr lang="en-US" b="1" dirty="0" smtClean="0">
                <a:solidFill>
                  <a:schemeClr val="accent2">
                    <a:lumMod val="50000"/>
                  </a:schemeClr>
                </a:solidFill>
                <a:latin typeface="Times New Roman" pitchFamily="18" charset="0"/>
                <a:cs typeface="Times New Roman" pitchFamily="18" charset="0"/>
              </a:rPr>
              <a:t>PHÒNG GD&amp;ĐT HUYỆN THANH TRÌ</a:t>
            </a:r>
          </a:p>
          <a:p>
            <a:pPr algn="ctr"/>
            <a:r>
              <a:rPr lang="en-US" b="1" dirty="0" smtClean="0">
                <a:solidFill>
                  <a:schemeClr val="accent2">
                    <a:lumMod val="50000"/>
                  </a:schemeClr>
                </a:solidFill>
                <a:latin typeface="Times New Roman" pitchFamily="18" charset="0"/>
                <a:cs typeface="Times New Roman" pitchFamily="18" charset="0"/>
              </a:rPr>
              <a:t>TRƯỜNG THCS NGỌC HỒI</a:t>
            </a:r>
            <a:endParaRPr lang="en-US" b="1" dirty="0">
              <a:solidFill>
                <a:schemeClr val="accent2">
                  <a:lumMod val="50000"/>
                </a:schemeClr>
              </a:solidFill>
              <a:latin typeface="Times New Roman" pitchFamily="18" charset="0"/>
              <a:cs typeface="Times New Roman" pitchFamily="18" charset="0"/>
            </a:endParaRPr>
          </a:p>
        </p:txBody>
      </p:sp>
      <p:sp>
        <p:nvSpPr>
          <p:cNvPr id="5" name="Rectangle 4"/>
          <p:cNvSpPr/>
          <p:nvPr/>
        </p:nvSpPr>
        <p:spPr>
          <a:xfrm>
            <a:off x="1515737" y="2317501"/>
            <a:ext cx="7932171" cy="1138773"/>
          </a:xfrm>
          <a:prstGeom prst="rect">
            <a:avLst/>
          </a:prstGeom>
        </p:spPr>
        <p:txBody>
          <a:bodyPr wrap="none">
            <a:spAutoFit/>
          </a:bodyPr>
          <a:lstStyle/>
          <a:p>
            <a:pPr algn="ctr"/>
            <a:r>
              <a:rPr lang="en-US" sz="2400" b="1" dirty="0">
                <a:solidFill>
                  <a:schemeClr val="accent2">
                    <a:lumMod val="50000"/>
                  </a:schemeClr>
                </a:solidFill>
                <a:latin typeface="Times New Roman" pitchFamily="18" charset="0"/>
                <a:cs typeface="Times New Roman" pitchFamily="18" charset="0"/>
              </a:rPr>
              <a:t>TIẾT 27</a:t>
            </a:r>
            <a:r>
              <a:rPr lang="en-US" sz="2400" b="1" dirty="0" smtClean="0">
                <a:solidFill>
                  <a:schemeClr val="accent2">
                    <a:lumMod val="50000"/>
                  </a:schemeClr>
                </a:solidFill>
                <a:latin typeface="Times New Roman" pitchFamily="18" charset="0"/>
                <a:cs typeface="Times New Roman" pitchFamily="18" charset="0"/>
              </a:rPr>
              <a:t>: MIÊU </a:t>
            </a:r>
            <a:r>
              <a:rPr lang="en-US" sz="2400" b="1" dirty="0">
                <a:solidFill>
                  <a:schemeClr val="accent2">
                    <a:lumMod val="50000"/>
                  </a:schemeClr>
                </a:solidFill>
                <a:latin typeface="Times New Roman" pitchFamily="18" charset="0"/>
                <a:cs typeface="Times New Roman" pitchFamily="18" charset="0"/>
              </a:rPr>
              <a:t>TẢ VÀ BIỂU CẢM TRONG VĂN TỰ </a:t>
            </a:r>
            <a:r>
              <a:rPr lang="en-US" sz="2400" b="1" dirty="0" smtClean="0">
                <a:solidFill>
                  <a:schemeClr val="accent2">
                    <a:lumMod val="50000"/>
                  </a:schemeClr>
                </a:solidFill>
                <a:latin typeface="Times New Roman" pitchFamily="18" charset="0"/>
                <a:cs typeface="Times New Roman" pitchFamily="18" charset="0"/>
              </a:rPr>
              <a:t>SỰ</a:t>
            </a:r>
          </a:p>
          <a:p>
            <a:pPr algn="ctr"/>
            <a:r>
              <a:rPr lang="en-US" sz="2400" b="1" dirty="0" smtClean="0">
                <a:solidFill>
                  <a:schemeClr val="accent2">
                    <a:lumMod val="50000"/>
                  </a:schemeClr>
                </a:solidFill>
                <a:latin typeface="Times New Roman" pitchFamily="18" charset="0"/>
                <a:cs typeface="Times New Roman" pitchFamily="18" charset="0"/>
              </a:rPr>
              <a:t>MÔN: NGỮ </a:t>
            </a:r>
            <a:r>
              <a:rPr lang="en-US" sz="2400" b="1" dirty="0" smtClean="0">
                <a:solidFill>
                  <a:schemeClr val="accent2">
                    <a:lumMod val="50000"/>
                  </a:schemeClr>
                </a:solidFill>
                <a:latin typeface="Times New Roman" pitchFamily="18" charset="0"/>
                <a:cs typeface="Times New Roman" pitchFamily="18" charset="0"/>
              </a:rPr>
              <a:t>VĂN 8</a:t>
            </a:r>
            <a:endParaRPr lang="en-US" sz="2400" b="1" dirty="0" smtClean="0">
              <a:solidFill>
                <a:schemeClr val="accent2">
                  <a:lumMod val="50000"/>
                </a:schemeClr>
              </a:solidFill>
              <a:latin typeface="Times New Roman" pitchFamily="18" charset="0"/>
              <a:cs typeface="Times New Roman" pitchFamily="18" charset="0"/>
            </a:endParaRPr>
          </a:p>
          <a:p>
            <a:pPr algn="ctr"/>
            <a:r>
              <a:rPr lang="en-US" sz="2000" b="1" dirty="0" smtClean="0">
                <a:solidFill>
                  <a:schemeClr val="accent2"/>
                </a:solidFill>
                <a:latin typeface="Times New Roman" pitchFamily="18" charset="0"/>
                <a:cs typeface="Times New Roman" pitchFamily="18" charset="0"/>
              </a:rPr>
              <a:t>GIÁO VIÊN</a:t>
            </a:r>
            <a:r>
              <a:rPr lang="en-US" sz="2000" b="1" smtClean="0">
                <a:solidFill>
                  <a:schemeClr val="accent2"/>
                </a:solidFill>
                <a:latin typeface="Times New Roman" pitchFamily="18" charset="0"/>
                <a:cs typeface="Times New Roman" pitchFamily="18" charset="0"/>
              </a:rPr>
              <a:t>: </a:t>
            </a:r>
            <a:r>
              <a:rPr lang="en-US" sz="2000" b="1" smtClean="0">
                <a:solidFill>
                  <a:schemeClr val="accent2"/>
                </a:solidFill>
                <a:latin typeface="Times New Roman" pitchFamily="18" charset="0"/>
                <a:cs typeface="Times New Roman" pitchFamily="18" charset="0"/>
              </a:rPr>
              <a:t>HÁN THỊ MINH HÀ</a:t>
            </a:r>
            <a:endParaRPr lang="en-US" sz="20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3393020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67587" name="Text Box 3"/>
          <p:cNvSpPr txBox="1">
            <a:spLocks noChangeArrowheads="1"/>
          </p:cNvSpPr>
          <p:nvPr/>
        </p:nvSpPr>
        <p:spPr bwMode="auto">
          <a:xfrm>
            <a:off x="6438900" y="904876"/>
            <a:ext cx="4267200" cy="232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200" b="1">
                <a:solidFill>
                  <a:srgbClr val="0000FF"/>
                </a:solidFill>
                <a:latin typeface="Times New Roman" panose="02020603050405020304" pitchFamily="18" charset="0"/>
              </a:rPr>
              <a:t>Bỏ yếu tố kể trong đoạn văn</a:t>
            </a:r>
          </a:p>
          <a:p>
            <a:pPr eaLnBrk="1" hangingPunct="1">
              <a:lnSpc>
                <a:spcPct val="90000"/>
              </a:lnSpc>
              <a:buFontTx/>
              <a:buNone/>
            </a:pPr>
            <a:r>
              <a:rPr lang="en-US" altLang="en-US" sz="2200" b="1">
                <a:solidFill>
                  <a:srgbClr val="0000FF"/>
                </a:solidFill>
                <a:latin typeface="Times New Roman" panose="02020603050405020304" pitchFamily="18" charset="0"/>
              </a:rPr>
              <a:t>trên , chỉ để lại các câu miêu tả</a:t>
            </a:r>
          </a:p>
          <a:p>
            <a:pPr eaLnBrk="1" hangingPunct="1">
              <a:lnSpc>
                <a:spcPct val="90000"/>
              </a:lnSpc>
              <a:buFontTx/>
              <a:buNone/>
            </a:pPr>
            <a:r>
              <a:rPr lang="en-US" altLang="en-US" sz="2200" b="1">
                <a:solidFill>
                  <a:srgbClr val="0000FF"/>
                </a:solidFill>
                <a:latin typeface="Times New Roman" panose="02020603050405020304" pitchFamily="18" charset="0"/>
              </a:rPr>
              <a:t>và biểu cảm thì đoạn văn sẽ ảnh</a:t>
            </a:r>
          </a:p>
          <a:p>
            <a:pPr eaLnBrk="1" hangingPunct="1">
              <a:lnSpc>
                <a:spcPct val="90000"/>
              </a:lnSpc>
              <a:buFontTx/>
              <a:buNone/>
            </a:pPr>
            <a:r>
              <a:rPr lang="en-US" altLang="en-US" sz="2200" b="1">
                <a:solidFill>
                  <a:srgbClr val="0000FF"/>
                </a:solidFill>
                <a:latin typeface="Times New Roman" panose="02020603050405020304" pitchFamily="18" charset="0"/>
              </a:rPr>
              <a:t>hưởng ra sao ? (có thành truyện không ? vì sao?)</a:t>
            </a:r>
          </a:p>
          <a:p>
            <a:pPr eaLnBrk="1" hangingPunct="1">
              <a:spcBef>
                <a:spcPct val="50000"/>
              </a:spcBef>
              <a:buFontTx/>
              <a:buNone/>
            </a:pPr>
            <a:endParaRPr lang="en-US" altLang="en-US" sz="2200" b="1">
              <a:solidFill>
                <a:srgbClr val="0000FF"/>
              </a:solidFill>
              <a:latin typeface="Times New Roman" panose="02020603050405020304" pitchFamily="18" charset="0"/>
            </a:endParaRPr>
          </a:p>
        </p:txBody>
      </p:sp>
      <p:sp>
        <p:nvSpPr>
          <p:cNvPr id="20484"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0485" name="Line 5"/>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20486" name="Text Box 6"/>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b="1" u="sng" dirty="0">
                <a:solidFill>
                  <a:srgbClr val="FF0000"/>
                </a:solidFill>
                <a:latin typeface="Times New Roman" panose="02020603050405020304" pitchFamily="18" charset="0"/>
              </a:rPr>
              <a:t>:</a:t>
            </a:r>
          </a:p>
        </p:txBody>
      </p:sp>
      <p:sp>
        <p:nvSpPr>
          <p:cNvPr id="20487" name="Line 7"/>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20489" name="Rectangle 12"/>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20490" name="Rectangle 13"/>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67599" name="Rectangle 15"/>
          <p:cNvSpPr>
            <a:spLocks noChangeArrowheads="1"/>
          </p:cNvSpPr>
          <p:nvPr/>
        </p:nvSpPr>
        <p:spPr bwMode="auto">
          <a:xfrm>
            <a:off x="6457950" y="3089275"/>
            <a:ext cx="4108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FontTx/>
              <a:buNone/>
            </a:pPr>
            <a:r>
              <a:rPr lang="en-US" altLang="en-US" sz="2200" b="1">
                <a:solidFill>
                  <a:srgbClr val="FF0000"/>
                </a:solidFill>
                <a:latin typeface="Times New Roman" panose="02020603050405020304" pitchFamily="18" charset="0"/>
              </a:rPr>
              <a:t>Em có thể nhận xét gì về yếu tố </a:t>
            </a:r>
          </a:p>
          <a:p>
            <a:pPr eaLnBrk="1" hangingPunct="1">
              <a:lnSpc>
                <a:spcPct val="90000"/>
              </a:lnSpc>
              <a:buFontTx/>
              <a:buNone/>
            </a:pPr>
            <a:r>
              <a:rPr lang="en-US" altLang="en-US" sz="2200" b="1">
                <a:solidFill>
                  <a:srgbClr val="FF0000"/>
                </a:solidFill>
                <a:latin typeface="Times New Roman" panose="02020603050405020304" pitchFamily="18" charset="0"/>
              </a:rPr>
              <a:t>kể trong văn bản tự sự </a:t>
            </a:r>
          </a:p>
        </p:txBody>
      </p:sp>
      <p:sp>
        <p:nvSpPr>
          <p:cNvPr id="20492" name="Rectangle 16"/>
          <p:cNvSpPr>
            <a:spLocks noChangeArrowheads="1"/>
          </p:cNvSpPr>
          <p:nvPr/>
        </p:nvSpPr>
        <p:spPr bwMode="auto">
          <a:xfrm>
            <a:off x="1524000" y="1214438"/>
            <a:ext cx="4724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shd-tr50</a:t>
            </a:r>
          </a:p>
          <a:p>
            <a:pPr algn="just" eaLnBrk="1" hangingPunct="1">
              <a:spcBef>
                <a:spcPct val="0"/>
              </a:spcBef>
              <a:buFontTx/>
              <a:buNone/>
            </a:pPr>
            <a:endParaRPr lang="it-IT" altLang="en-US" sz="2000" b="1" dirty="0">
              <a:latin typeface="Times New Roman" panose="02020603050405020304" pitchFamily="18" charset="0"/>
            </a:endParaRPr>
          </a:p>
        </p:txBody>
      </p:sp>
      <p:sp>
        <p:nvSpPr>
          <p:cNvPr id="20493" name="Rectangle 19"/>
          <p:cNvSpPr>
            <a:spLocks noChangeArrowheads="1"/>
          </p:cNvSpPr>
          <p:nvPr/>
        </p:nvSpPr>
        <p:spPr bwMode="auto">
          <a:xfrm>
            <a:off x="1524000" y="3886201"/>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000">
                <a:latin typeface="Times New Roman" panose="02020603050405020304" pitchFamily="18" charset="0"/>
              </a:rPr>
              <a:t>=&gt; Yếu tố miêu tả, biểu cảm làm cho đoạn văn hấp dẫn, xúc động làm cho người đọc, người nghe phải suy nghĩ liên tưởng.....</a:t>
            </a:r>
          </a:p>
        </p:txBody>
      </p:sp>
      <p:pic>
        <p:nvPicPr>
          <p:cNvPr id="20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450" y="1906589"/>
            <a:ext cx="6032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4326" y="3941764"/>
            <a:ext cx="273367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671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linds(horizontal)">
                                      <p:cBhvr>
                                        <p:cTn id="7" dur="5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7587"/>
                                        </p:tgtEl>
                                      </p:cBhvr>
                                    </p:animEffect>
                                    <p:set>
                                      <p:cBhvr>
                                        <p:cTn id="12" dur="1" fill="hold">
                                          <p:stCondLst>
                                            <p:cond delay="499"/>
                                          </p:stCondLst>
                                        </p:cTn>
                                        <p:tgtEl>
                                          <p:spTgt spid="6758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599"/>
                                        </p:tgtEl>
                                        <p:attrNameLst>
                                          <p:attrName>style.visibility</p:attrName>
                                        </p:attrNameLst>
                                      </p:cBhvr>
                                      <p:to>
                                        <p:strVal val="visible"/>
                                      </p:to>
                                    </p:set>
                                    <p:animEffect transition="in" filter="blinds(horizontal)">
                                      <p:cBhvr>
                                        <p:cTn id="17"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67587" grpId="1"/>
      <p:bldP spid="675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1507" name="Text Box 3"/>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1508" name="Line 4"/>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21509" name="Text Box 5"/>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b="1" u="sng" dirty="0">
                <a:solidFill>
                  <a:srgbClr val="FF0000"/>
                </a:solidFill>
                <a:latin typeface="Times New Roman" panose="02020603050405020304" pitchFamily="18" charset="0"/>
              </a:rPr>
              <a:t>:</a:t>
            </a:r>
          </a:p>
        </p:txBody>
      </p:sp>
      <p:sp>
        <p:nvSpPr>
          <p:cNvPr id="21510" name="Line 6"/>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Text Box 7"/>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21512" name="Rectangle 8"/>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21513" name="Rectangle 9"/>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21514" name="Rectangle 10"/>
          <p:cNvSpPr>
            <a:spLocks noChangeArrowheads="1"/>
          </p:cNvSpPr>
          <p:nvPr/>
        </p:nvSpPr>
        <p:spPr bwMode="auto">
          <a:xfrm>
            <a:off x="1524000" y="3886201"/>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000">
                <a:latin typeface="Times New Roman" panose="02020603050405020304" pitchFamily="18" charset="0"/>
              </a:rPr>
              <a:t>=&gt; Yếu tố miêu tả, biểu cảm làm cho đoạn văn hấp dẫn, xúc động làm cho người đọc, người nghe phải suy nghĩ liên tưởng.....</a:t>
            </a:r>
          </a:p>
        </p:txBody>
      </p:sp>
      <p:sp>
        <p:nvSpPr>
          <p:cNvPr id="21515" name="Rectangle 12"/>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a:t>
            </a:r>
            <a:r>
              <a:rPr lang="it-IT" altLang="en-US" sz="2000" b="1" dirty="0">
                <a:solidFill>
                  <a:srgbClr val="000000"/>
                </a:solidFill>
                <a:latin typeface="Times New Roman" panose="02020603050405020304" pitchFamily="18" charset="0"/>
              </a:rPr>
              <a:t>shd-tr50</a:t>
            </a:r>
          </a:p>
        </p:txBody>
      </p:sp>
      <p:sp>
        <p:nvSpPr>
          <p:cNvPr id="75792" name="Rectangle 16"/>
          <p:cNvSpPr>
            <a:spLocks noChangeArrowheads="1"/>
          </p:cNvSpPr>
          <p:nvPr/>
        </p:nvSpPr>
        <p:spPr bwMode="auto">
          <a:xfrm>
            <a:off x="1524000" y="4876801"/>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a:latin typeface="Times New Roman" panose="02020603050405020304" pitchFamily="18" charset="0"/>
              </a:rPr>
              <a:t>2. </a:t>
            </a:r>
            <a:r>
              <a:rPr lang="it-IT" altLang="en-US" sz="2000" b="1" u="sng">
                <a:latin typeface="Times New Roman" panose="02020603050405020304" pitchFamily="18" charset="0"/>
              </a:rPr>
              <a:t>Ghi nhớ</a:t>
            </a:r>
            <a:r>
              <a:rPr lang="it-IT" altLang="en-US" sz="2000" b="1">
                <a:latin typeface="Times New Roman" panose="02020603050405020304" pitchFamily="18" charset="0"/>
              </a:rPr>
              <a:t> :</a:t>
            </a:r>
          </a:p>
        </p:txBody>
      </p:sp>
      <p:pic>
        <p:nvPicPr>
          <p:cNvPr id="215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1828801"/>
            <a:ext cx="6032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2916238"/>
            <a:ext cx="3694112"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26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792"/>
                                        </p:tgtEl>
                                        <p:attrNameLst>
                                          <p:attrName>style.visibility</p:attrName>
                                        </p:attrNameLst>
                                      </p:cBhvr>
                                      <p:to>
                                        <p:strVal val="visible"/>
                                      </p:to>
                                    </p:set>
                                    <p:anim calcmode="discrete" valueType="clr">
                                      <p:cBhvr override="childStyle">
                                        <p:cTn id="7" dur="80"/>
                                        <p:tgtEl>
                                          <p:spTgt spid="757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92"/>
                                        </p:tgtEl>
                                        <p:attrNameLst>
                                          <p:attrName>fillcolor</p:attrName>
                                        </p:attrNameLst>
                                      </p:cBhvr>
                                      <p:tavLst>
                                        <p:tav tm="0">
                                          <p:val>
                                            <p:clrVal>
                                              <a:schemeClr val="accent2"/>
                                            </p:clrVal>
                                          </p:val>
                                        </p:tav>
                                        <p:tav tm="50000">
                                          <p:val>
                                            <p:clrVal>
                                              <a:schemeClr val="hlink"/>
                                            </p:clrVal>
                                          </p:val>
                                        </p:tav>
                                      </p:tavLst>
                                    </p:anim>
                                    <p:set>
                                      <p:cBhvr>
                                        <p:cTn id="9" dur="80"/>
                                        <p:tgtEl>
                                          <p:spTgt spid="757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8138" y="581026"/>
            <a:ext cx="2919412" cy="3693319"/>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dirty="0">
                <a:solidFill>
                  <a:srgbClr val="FFFFFF"/>
                </a:solidFill>
              </a:rPr>
              <a:t>- </a:t>
            </a:r>
            <a:r>
              <a:rPr lang="en-US" dirty="0" err="1">
                <a:solidFill>
                  <a:srgbClr val="FFFFFF"/>
                </a:solidFill>
              </a:rPr>
              <a:t>Kể</a:t>
            </a:r>
            <a:r>
              <a:rPr lang="en-US" dirty="0">
                <a:solidFill>
                  <a:srgbClr val="FFFFFF"/>
                </a:solidFill>
              </a:rPr>
              <a:t> </a:t>
            </a:r>
            <a:r>
              <a:rPr lang="en-US" dirty="0" err="1">
                <a:solidFill>
                  <a:srgbClr val="FFFFFF"/>
                </a:solidFill>
              </a:rPr>
              <a:t>lại</a:t>
            </a:r>
            <a:r>
              <a:rPr lang="en-US" dirty="0">
                <a:solidFill>
                  <a:srgbClr val="FFFFFF"/>
                </a:solidFill>
              </a:rPr>
              <a:t> </a:t>
            </a:r>
            <a:r>
              <a:rPr lang="en-US" b="1" i="1" u="sng" dirty="0" err="1">
                <a:solidFill>
                  <a:srgbClr val="FFFFFF"/>
                </a:solidFill>
              </a:rPr>
              <a:t>sự</a:t>
            </a:r>
            <a:r>
              <a:rPr lang="en-US" b="1" i="1" u="sng" dirty="0">
                <a:solidFill>
                  <a:srgbClr val="FFFFFF"/>
                </a:solidFill>
              </a:rPr>
              <a:t> </a:t>
            </a:r>
            <a:r>
              <a:rPr lang="en-US" b="1" i="1" u="sng" dirty="0" err="1">
                <a:solidFill>
                  <a:srgbClr val="FFFFFF"/>
                </a:solidFill>
              </a:rPr>
              <a:t>việc</a:t>
            </a:r>
            <a:r>
              <a:rPr lang="en-US" b="1" i="1" u="sng" dirty="0">
                <a:solidFill>
                  <a:srgbClr val="FFFFFF"/>
                </a:solidFill>
              </a:rPr>
              <a:t> </a:t>
            </a:r>
            <a:r>
              <a:rPr lang="en-US" dirty="0">
                <a:solidFill>
                  <a:srgbClr val="FFFFFF"/>
                </a:solidFill>
              </a:rPr>
              <a:t>: </a:t>
            </a:r>
            <a:r>
              <a:rPr lang="en-US" dirty="0" err="1">
                <a:solidFill>
                  <a:srgbClr val="FFFFFF"/>
                </a:solidFill>
              </a:rPr>
              <a:t>Bé</a:t>
            </a:r>
            <a:r>
              <a:rPr lang="en-US" dirty="0">
                <a:solidFill>
                  <a:srgbClr val="FFFFFF"/>
                </a:solidFill>
              </a:rPr>
              <a:t> </a:t>
            </a:r>
            <a:r>
              <a:rPr lang="en-US" dirty="0" err="1">
                <a:solidFill>
                  <a:srgbClr val="FFFFFF"/>
                </a:solidFill>
              </a:rPr>
              <a:t>Hồng</a:t>
            </a:r>
            <a:r>
              <a:rPr lang="en-US" dirty="0">
                <a:solidFill>
                  <a:srgbClr val="FFFFFF"/>
                </a:solidFill>
              </a:rPr>
              <a:t> </a:t>
            </a:r>
            <a:r>
              <a:rPr lang="en-US" dirty="0" err="1">
                <a:solidFill>
                  <a:srgbClr val="FFFFFF"/>
                </a:solidFill>
              </a:rPr>
              <a:t>được</a:t>
            </a:r>
            <a:r>
              <a:rPr lang="en-US" dirty="0">
                <a:solidFill>
                  <a:srgbClr val="FFFFFF"/>
                </a:solidFill>
              </a:rPr>
              <a:t> </a:t>
            </a:r>
            <a:r>
              <a:rPr lang="en-US" dirty="0" err="1">
                <a:solidFill>
                  <a:srgbClr val="FFFFFF"/>
                </a:solidFill>
              </a:rPr>
              <a:t>gặp</a:t>
            </a:r>
            <a:r>
              <a:rPr lang="en-US" dirty="0">
                <a:solidFill>
                  <a:srgbClr val="FFFFFF"/>
                </a:solidFill>
              </a:rPr>
              <a:t> </a:t>
            </a:r>
            <a:r>
              <a:rPr lang="en-US" dirty="0" err="1">
                <a:solidFill>
                  <a:srgbClr val="FFFFFF"/>
                </a:solidFill>
              </a:rPr>
              <a:t>lại</a:t>
            </a:r>
            <a:r>
              <a:rPr lang="en-US" dirty="0">
                <a:solidFill>
                  <a:srgbClr val="FFFFFF"/>
                </a:solidFill>
              </a:rPr>
              <a:t> </a:t>
            </a:r>
            <a:r>
              <a:rPr lang="en-US" dirty="0" err="1">
                <a:solidFill>
                  <a:srgbClr val="FFFFFF"/>
                </a:solidFill>
              </a:rPr>
              <a:t>mẹ</a:t>
            </a:r>
            <a:r>
              <a:rPr lang="en-US" dirty="0">
                <a:solidFill>
                  <a:srgbClr val="FFFFFF"/>
                </a:solidFill>
              </a:rPr>
              <a:t>.</a:t>
            </a:r>
          </a:p>
          <a:p>
            <a:pPr>
              <a:buFontTx/>
              <a:buChar char="-"/>
              <a:defRPr/>
            </a:pPr>
            <a:r>
              <a:rPr lang="en-US" b="1" i="1" u="sng" dirty="0" err="1">
                <a:solidFill>
                  <a:srgbClr val="FFFFFF"/>
                </a:solidFill>
              </a:rPr>
              <a:t>Nhân</a:t>
            </a:r>
            <a:r>
              <a:rPr lang="en-US" b="1" i="1" u="sng" dirty="0">
                <a:solidFill>
                  <a:srgbClr val="FFFFFF"/>
                </a:solidFill>
              </a:rPr>
              <a:t> </a:t>
            </a:r>
            <a:r>
              <a:rPr lang="en-US" b="1" i="1" u="sng" dirty="0" err="1">
                <a:solidFill>
                  <a:srgbClr val="FFFFFF"/>
                </a:solidFill>
              </a:rPr>
              <a:t>vật</a:t>
            </a:r>
            <a:r>
              <a:rPr lang="en-US" dirty="0">
                <a:solidFill>
                  <a:srgbClr val="FFFFFF"/>
                </a:solidFill>
              </a:rPr>
              <a:t>: </a:t>
            </a:r>
            <a:r>
              <a:rPr lang="en-US" dirty="0" err="1">
                <a:solidFill>
                  <a:srgbClr val="FFFFFF"/>
                </a:solidFill>
              </a:rPr>
              <a:t>mẹ</a:t>
            </a:r>
            <a:r>
              <a:rPr lang="en-US" dirty="0">
                <a:solidFill>
                  <a:srgbClr val="FFFFFF"/>
                </a:solidFill>
              </a:rPr>
              <a:t> </a:t>
            </a:r>
            <a:r>
              <a:rPr lang="en-US" dirty="0" err="1">
                <a:solidFill>
                  <a:srgbClr val="FFFFFF"/>
                </a:solidFill>
              </a:rPr>
              <a:t>bé</a:t>
            </a:r>
            <a:r>
              <a:rPr lang="en-US" dirty="0">
                <a:solidFill>
                  <a:srgbClr val="FFFFFF"/>
                </a:solidFill>
              </a:rPr>
              <a:t> </a:t>
            </a:r>
            <a:r>
              <a:rPr lang="en-US" dirty="0" err="1">
                <a:solidFill>
                  <a:srgbClr val="FFFFFF"/>
                </a:solidFill>
              </a:rPr>
              <a:t>Hồng</a:t>
            </a:r>
            <a:endParaRPr lang="en-US" dirty="0">
              <a:solidFill>
                <a:srgbClr val="FFFFFF"/>
              </a:solidFill>
            </a:endParaRPr>
          </a:p>
          <a:p>
            <a:pPr>
              <a:defRPr/>
            </a:pPr>
            <a:r>
              <a:rPr lang="en-US" dirty="0">
                <a:solidFill>
                  <a:srgbClr val="FFFFFF"/>
                </a:solidFill>
              </a:rPr>
              <a:t>+ </a:t>
            </a:r>
            <a:r>
              <a:rPr lang="en-US" dirty="0" err="1">
                <a:solidFill>
                  <a:srgbClr val="FFFFFF"/>
                </a:solidFill>
              </a:rPr>
              <a:t>Hành</a:t>
            </a:r>
            <a:r>
              <a:rPr lang="en-US" dirty="0">
                <a:solidFill>
                  <a:srgbClr val="FFFFFF"/>
                </a:solidFill>
              </a:rPr>
              <a:t> </a:t>
            </a:r>
            <a:r>
              <a:rPr lang="en-US" dirty="0" err="1">
                <a:solidFill>
                  <a:srgbClr val="FFFFFF"/>
                </a:solidFill>
              </a:rPr>
              <a:t>động</a:t>
            </a:r>
            <a:r>
              <a:rPr lang="en-US" dirty="0">
                <a:solidFill>
                  <a:srgbClr val="FFFFFF"/>
                </a:solidFill>
              </a:rPr>
              <a:t>: </a:t>
            </a:r>
            <a:r>
              <a:rPr lang="en-US" dirty="0" err="1">
                <a:solidFill>
                  <a:srgbClr val="FFFFFF"/>
                </a:solidFill>
              </a:rPr>
              <a:t>Cầm</a:t>
            </a:r>
            <a:r>
              <a:rPr lang="en-US" dirty="0">
                <a:solidFill>
                  <a:srgbClr val="FFFFFF"/>
                </a:solidFill>
              </a:rPr>
              <a:t> </a:t>
            </a:r>
            <a:r>
              <a:rPr lang="en-US" dirty="0" err="1">
                <a:solidFill>
                  <a:srgbClr val="FFFFFF"/>
                </a:solidFill>
              </a:rPr>
              <a:t>nón</a:t>
            </a:r>
            <a:r>
              <a:rPr lang="en-US" dirty="0">
                <a:solidFill>
                  <a:srgbClr val="FFFFFF"/>
                </a:solidFill>
              </a:rPr>
              <a:t> </a:t>
            </a:r>
            <a:r>
              <a:rPr lang="en-US" dirty="0" err="1">
                <a:solidFill>
                  <a:srgbClr val="FFFFFF"/>
                </a:solidFill>
              </a:rPr>
              <a:t>vẫy</a:t>
            </a:r>
            <a:r>
              <a:rPr lang="en-US" dirty="0">
                <a:solidFill>
                  <a:srgbClr val="FFFFFF"/>
                </a:solidFill>
              </a:rPr>
              <a:t> con; </a:t>
            </a:r>
            <a:r>
              <a:rPr lang="en-US" dirty="0" err="1">
                <a:solidFill>
                  <a:srgbClr val="FFFFFF"/>
                </a:solidFill>
              </a:rPr>
              <a:t>kéo</a:t>
            </a:r>
            <a:r>
              <a:rPr lang="en-US" dirty="0">
                <a:solidFill>
                  <a:srgbClr val="FFFFFF"/>
                </a:solidFill>
              </a:rPr>
              <a:t> con </a:t>
            </a:r>
            <a:r>
              <a:rPr lang="en-US" dirty="0" err="1">
                <a:solidFill>
                  <a:srgbClr val="FFFFFF"/>
                </a:solidFill>
              </a:rPr>
              <a:t>lên</a:t>
            </a:r>
            <a:r>
              <a:rPr lang="en-US" dirty="0">
                <a:solidFill>
                  <a:srgbClr val="FFFFFF"/>
                </a:solidFill>
              </a:rPr>
              <a:t> </a:t>
            </a:r>
            <a:r>
              <a:rPr lang="en-US" dirty="0" err="1">
                <a:solidFill>
                  <a:srgbClr val="FFFFFF"/>
                </a:solidFill>
              </a:rPr>
              <a:t>xe</a:t>
            </a:r>
            <a:r>
              <a:rPr lang="en-US" dirty="0">
                <a:solidFill>
                  <a:srgbClr val="FFFFFF"/>
                </a:solidFill>
              </a:rPr>
              <a:t>; </a:t>
            </a:r>
            <a:r>
              <a:rPr lang="en-US" dirty="0" err="1">
                <a:solidFill>
                  <a:srgbClr val="FFFFFF"/>
                </a:solidFill>
              </a:rPr>
              <a:t>lấy</a:t>
            </a:r>
            <a:r>
              <a:rPr lang="en-US" dirty="0">
                <a:solidFill>
                  <a:srgbClr val="FFFFFF"/>
                </a:solidFill>
              </a:rPr>
              <a:t> </a:t>
            </a:r>
            <a:r>
              <a:rPr lang="en-US" dirty="0" err="1">
                <a:solidFill>
                  <a:srgbClr val="FFFFFF"/>
                </a:solidFill>
              </a:rPr>
              <a:t>vạt</a:t>
            </a:r>
            <a:r>
              <a:rPr lang="en-US" dirty="0">
                <a:solidFill>
                  <a:srgbClr val="FFFFFF"/>
                </a:solidFill>
              </a:rPr>
              <a:t> </a:t>
            </a:r>
            <a:r>
              <a:rPr lang="en-US" dirty="0" err="1">
                <a:solidFill>
                  <a:srgbClr val="FFFFFF"/>
                </a:solidFill>
              </a:rPr>
              <a:t>áo</a:t>
            </a:r>
            <a:r>
              <a:rPr lang="en-US" dirty="0">
                <a:solidFill>
                  <a:srgbClr val="FFFFFF"/>
                </a:solidFill>
              </a:rPr>
              <a:t> </a:t>
            </a:r>
            <a:r>
              <a:rPr lang="en-US" dirty="0" err="1">
                <a:solidFill>
                  <a:srgbClr val="FFFFFF"/>
                </a:solidFill>
              </a:rPr>
              <a:t>lau</a:t>
            </a:r>
            <a:r>
              <a:rPr lang="en-US" dirty="0">
                <a:solidFill>
                  <a:srgbClr val="FFFFFF"/>
                </a:solidFill>
              </a:rPr>
              <a:t> </a:t>
            </a:r>
            <a:r>
              <a:rPr lang="en-US" dirty="0" err="1">
                <a:solidFill>
                  <a:srgbClr val="FFFFFF"/>
                </a:solidFill>
              </a:rPr>
              <a:t>nước</a:t>
            </a:r>
            <a:r>
              <a:rPr lang="en-US" dirty="0">
                <a:solidFill>
                  <a:srgbClr val="FFFFFF"/>
                </a:solidFill>
              </a:rPr>
              <a:t> </a:t>
            </a:r>
            <a:r>
              <a:rPr lang="en-US" dirty="0" err="1">
                <a:solidFill>
                  <a:srgbClr val="FFFFFF"/>
                </a:solidFill>
              </a:rPr>
              <a:t>mắt</a:t>
            </a:r>
            <a:r>
              <a:rPr lang="en-US" dirty="0">
                <a:solidFill>
                  <a:srgbClr val="FFFFFF"/>
                </a:solidFill>
              </a:rPr>
              <a:t> </a:t>
            </a:r>
            <a:r>
              <a:rPr lang="en-US" dirty="0" err="1">
                <a:solidFill>
                  <a:srgbClr val="FFFFFF"/>
                </a:solidFill>
              </a:rPr>
              <a:t>cho</a:t>
            </a:r>
            <a:r>
              <a:rPr lang="en-US" dirty="0">
                <a:solidFill>
                  <a:srgbClr val="FFFFFF"/>
                </a:solidFill>
              </a:rPr>
              <a:t> con.</a:t>
            </a:r>
          </a:p>
          <a:p>
            <a:pPr>
              <a:defRPr/>
            </a:pPr>
            <a:r>
              <a:rPr lang="en-US" dirty="0">
                <a:solidFill>
                  <a:srgbClr val="FFFFFF"/>
                </a:solidFill>
              </a:rPr>
              <a:t>+ </a:t>
            </a:r>
            <a:r>
              <a:rPr lang="en-US" dirty="0" err="1">
                <a:solidFill>
                  <a:srgbClr val="FFFFFF"/>
                </a:solidFill>
              </a:rPr>
              <a:t>Lời</a:t>
            </a:r>
            <a:r>
              <a:rPr lang="en-US" dirty="0">
                <a:solidFill>
                  <a:srgbClr val="FFFFFF"/>
                </a:solidFill>
              </a:rPr>
              <a:t> </a:t>
            </a:r>
            <a:r>
              <a:rPr lang="en-US" dirty="0" err="1">
                <a:solidFill>
                  <a:srgbClr val="FFFFFF"/>
                </a:solidFill>
              </a:rPr>
              <a:t>nói</a:t>
            </a:r>
            <a:r>
              <a:rPr lang="en-US" dirty="0">
                <a:solidFill>
                  <a:srgbClr val="FFFFFF"/>
                </a:solidFill>
              </a:rPr>
              <a:t>: Con </a:t>
            </a:r>
            <a:r>
              <a:rPr lang="en-US" dirty="0" err="1">
                <a:solidFill>
                  <a:srgbClr val="FFFFFF"/>
                </a:solidFill>
              </a:rPr>
              <a:t>nín</a:t>
            </a:r>
            <a:r>
              <a:rPr lang="en-US" dirty="0">
                <a:solidFill>
                  <a:srgbClr val="FFFFFF"/>
                </a:solidFill>
              </a:rPr>
              <a:t> </a:t>
            </a:r>
            <a:r>
              <a:rPr lang="en-US" dirty="0" err="1">
                <a:solidFill>
                  <a:srgbClr val="FFFFFF"/>
                </a:solidFill>
              </a:rPr>
              <a:t>đi</a:t>
            </a:r>
            <a:r>
              <a:rPr lang="en-US" dirty="0">
                <a:solidFill>
                  <a:srgbClr val="FFFFFF"/>
                </a:solidFill>
              </a:rPr>
              <a:t>…</a:t>
            </a:r>
          </a:p>
          <a:p>
            <a:pPr>
              <a:buFontTx/>
              <a:buChar char="-"/>
              <a:defRPr/>
            </a:pPr>
            <a:r>
              <a:rPr lang="en-US" b="1" i="1" u="sng" dirty="0" err="1">
                <a:solidFill>
                  <a:srgbClr val="FFFFFF"/>
                </a:solidFill>
              </a:rPr>
              <a:t>Nhân</a:t>
            </a:r>
            <a:r>
              <a:rPr lang="en-US" b="1" i="1" u="sng" dirty="0">
                <a:solidFill>
                  <a:srgbClr val="FFFFFF"/>
                </a:solidFill>
              </a:rPr>
              <a:t> </a:t>
            </a:r>
            <a:r>
              <a:rPr lang="en-US" b="1" i="1" u="sng" dirty="0" err="1">
                <a:solidFill>
                  <a:srgbClr val="FFFFFF"/>
                </a:solidFill>
              </a:rPr>
              <a:t>vật</a:t>
            </a:r>
            <a:r>
              <a:rPr lang="en-US" dirty="0">
                <a:solidFill>
                  <a:srgbClr val="FFFFFF"/>
                </a:solidFill>
              </a:rPr>
              <a:t>: </a:t>
            </a:r>
            <a:r>
              <a:rPr lang="en-US" dirty="0" err="1">
                <a:solidFill>
                  <a:srgbClr val="FFFFFF"/>
                </a:solidFill>
              </a:rPr>
              <a:t>bé</a:t>
            </a:r>
            <a:r>
              <a:rPr lang="en-US" dirty="0">
                <a:solidFill>
                  <a:srgbClr val="FFFFFF"/>
                </a:solidFill>
              </a:rPr>
              <a:t> </a:t>
            </a:r>
            <a:r>
              <a:rPr lang="en-US" dirty="0" err="1">
                <a:solidFill>
                  <a:srgbClr val="FFFFFF"/>
                </a:solidFill>
              </a:rPr>
              <a:t>Hồng</a:t>
            </a:r>
            <a:endParaRPr lang="en-US" dirty="0">
              <a:solidFill>
                <a:srgbClr val="FFFFFF"/>
              </a:solidFill>
            </a:endParaRPr>
          </a:p>
          <a:p>
            <a:pPr>
              <a:defRPr/>
            </a:pPr>
            <a:r>
              <a:rPr lang="en-US" dirty="0">
                <a:solidFill>
                  <a:srgbClr val="FFFFFF"/>
                </a:solidFill>
              </a:rPr>
              <a:t>+ </a:t>
            </a:r>
            <a:r>
              <a:rPr lang="en-US" dirty="0" err="1">
                <a:solidFill>
                  <a:srgbClr val="FFFFFF"/>
                </a:solidFill>
              </a:rPr>
              <a:t>Hành</a:t>
            </a:r>
            <a:r>
              <a:rPr lang="en-US" dirty="0">
                <a:solidFill>
                  <a:srgbClr val="FFFFFF"/>
                </a:solidFill>
              </a:rPr>
              <a:t> </a:t>
            </a:r>
            <a:r>
              <a:rPr lang="en-US" dirty="0" err="1">
                <a:solidFill>
                  <a:srgbClr val="FFFFFF"/>
                </a:solidFill>
              </a:rPr>
              <a:t>động</a:t>
            </a:r>
            <a:r>
              <a:rPr lang="en-US" dirty="0">
                <a:solidFill>
                  <a:srgbClr val="FFFFFF"/>
                </a:solidFill>
              </a:rPr>
              <a:t>: </a:t>
            </a:r>
            <a:r>
              <a:rPr lang="en-US" dirty="0" err="1">
                <a:solidFill>
                  <a:srgbClr val="FFFFFF"/>
                </a:solidFill>
              </a:rPr>
              <a:t>chạy</a:t>
            </a:r>
            <a:r>
              <a:rPr lang="en-US" dirty="0">
                <a:solidFill>
                  <a:srgbClr val="FFFFFF"/>
                </a:solidFill>
              </a:rPr>
              <a:t> </a:t>
            </a:r>
            <a:r>
              <a:rPr lang="en-US" dirty="0" err="1">
                <a:solidFill>
                  <a:srgbClr val="FFFFFF"/>
                </a:solidFill>
              </a:rPr>
              <a:t>theo</a:t>
            </a:r>
            <a:r>
              <a:rPr lang="en-US" dirty="0">
                <a:solidFill>
                  <a:srgbClr val="FFFFFF"/>
                </a:solidFill>
              </a:rPr>
              <a:t> </a:t>
            </a:r>
            <a:r>
              <a:rPr lang="en-US" dirty="0" err="1">
                <a:solidFill>
                  <a:srgbClr val="FFFFFF"/>
                </a:solidFill>
              </a:rPr>
              <a:t>xe</a:t>
            </a:r>
            <a:r>
              <a:rPr lang="en-US" dirty="0">
                <a:solidFill>
                  <a:srgbClr val="FFFFFF"/>
                </a:solidFill>
              </a:rPr>
              <a:t>; </a:t>
            </a:r>
            <a:r>
              <a:rPr lang="en-US" dirty="0" err="1">
                <a:solidFill>
                  <a:srgbClr val="FFFFFF"/>
                </a:solidFill>
              </a:rPr>
              <a:t>trèo</a:t>
            </a:r>
            <a:r>
              <a:rPr lang="en-US" dirty="0">
                <a:solidFill>
                  <a:srgbClr val="FFFFFF"/>
                </a:solidFill>
              </a:rPr>
              <a:t> </a:t>
            </a:r>
            <a:r>
              <a:rPr lang="en-US" dirty="0" err="1">
                <a:solidFill>
                  <a:srgbClr val="FFFFFF"/>
                </a:solidFill>
              </a:rPr>
              <a:t>lên</a:t>
            </a:r>
            <a:r>
              <a:rPr lang="en-US" dirty="0">
                <a:solidFill>
                  <a:srgbClr val="FFFFFF"/>
                </a:solidFill>
              </a:rPr>
              <a:t> </a:t>
            </a:r>
            <a:r>
              <a:rPr lang="en-US" dirty="0" err="1">
                <a:solidFill>
                  <a:srgbClr val="FFFFFF"/>
                </a:solidFill>
              </a:rPr>
              <a:t>xe</a:t>
            </a:r>
            <a:r>
              <a:rPr lang="en-US" dirty="0">
                <a:solidFill>
                  <a:srgbClr val="FFFFFF"/>
                </a:solidFill>
              </a:rPr>
              <a:t>; </a:t>
            </a:r>
            <a:r>
              <a:rPr lang="en-US" dirty="0" err="1">
                <a:solidFill>
                  <a:srgbClr val="FFFFFF"/>
                </a:solidFill>
              </a:rPr>
              <a:t>òa</a:t>
            </a:r>
            <a:r>
              <a:rPr lang="en-US" dirty="0">
                <a:solidFill>
                  <a:srgbClr val="FFFFFF"/>
                </a:solidFill>
              </a:rPr>
              <a:t> </a:t>
            </a:r>
            <a:r>
              <a:rPr lang="en-US" dirty="0" err="1">
                <a:solidFill>
                  <a:srgbClr val="FFFFFF"/>
                </a:solidFill>
              </a:rPr>
              <a:t>lên</a:t>
            </a:r>
            <a:r>
              <a:rPr lang="en-US" dirty="0">
                <a:solidFill>
                  <a:srgbClr val="FFFFFF"/>
                </a:solidFill>
              </a:rPr>
              <a:t> </a:t>
            </a:r>
            <a:r>
              <a:rPr lang="en-US" dirty="0" err="1">
                <a:solidFill>
                  <a:srgbClr val="FFFFFF"/>
                </a:solidFill>
              </a:rPr>
              <a:t>khóc</a:t>
            </a:r>
            <a:r>
              <a:rPr lang="en-US" dirty="0">
                <a:solidFill>
                  <a:srgbClr val="FFFFFF"/>
                </a:solidFill>
              </a:rPr>
              <a:t>; </a:t>
            </a:r>
            <a:r>
              <a:rPr lang="en-US" dirty="0" err="1">
                <a:solidFill>
                  <a:srgbClr val="FFFFFF"/>
                </a:solidFill>
              </a:rPr>
              <a:t>nhìn</a:t>
            </a:r>
            <a:r>
              <a:rPr lang="en-US" dirty="0">
                <a:solidFill>
                  <a:srgbClr val="FFFFFF"/>
                </a:solidFill>
              </a:rPr>
              <a:t> </a:t>
            </a:r>
            <a:r>
              <a:rPr lang="en-US" dirty="0" err="1">
                <a:solidFill>
                  <a:srgbClr val="FFFFFF"/>
                </a:solidFill>
              </a:rPr>
              <a:t>ngắm</a:t>
            </a:r>
            <a:r>
              <a:rPr lang="en-US" dirty="0">
                <a:solidFill>
                  <a:srgbClr val="FFFFFF"/>
                </a:solidFill>
              </a:rPr>
              <a:t> </a:t>
            </a:r>
            <a:r>
              <a:rPr lang="en-US" dirty="0" err="1">
                <a:solidFill>
                  <a:srgbClr val="FFFFFF"/>
                </a:solidFill>
              </a:rPr>
              <a:t>gương</a:t>
            </a:r>
            <a:r>
              <a:rPr lang="en-US" dirty="0">
                <a:solidFill>
                  <a:srgbClr val="FFFFFF"/>
                </a:solidFill>
              </a:rPr>
              <a:t> </a:t>
            </a:r>
            <a:r>
              <a:rPr lang="en-US" dirty="0" err="1">
                <a:solidFill>
                  <a:srgbClr val="FFFFFF"/>
                </a:solidFill>
              </a:rPr>
              <a:t>mặt</a:t>
            </a:r>
            <a:r>
              <a:rPr lang="en-US" dirty="0">
                <a:solidFill>
                  <a:srgbClr val="FFFFFF"/>
                </a:solidFill>
              </a:rPr>
              <a:t> </a:t>
            </a:r>
            <a:r>
              <a:rPr lang="en-US" dirty="0" err="1">
                <a:solidFill>
                  <a:srgbClr val="FFFFFF"/>
                </a:solidFill>
              </a:rPr>
              <a:t>mẹ</a:t>
            </a:r>
            <a:r>
              <a:rPr lang="en-US" dirty="0">
                <a:solidFill>
                  <a:srgbClr val="FFFFFF"/>
                </a:solidFill>
              </a:rPr>
              <a:t>; </a:t>
            </a:r>
            <a:r>
              <a:rPr lang="en-US" dirty="0" err="1">
                <a:solidFill>
                  <a:srgbClr val="FFFFFF"/>
                </a:solidFill>
              </a:rPr>
              <a:t>ngồi</a:t>
            </a:r>
            <a:r>
              <a:rPr lang="en-US" dirty="0">
                <a:solidFill>
                  <a:srgbClr val="FFFFFF"/>
                </a:solidFill>
              </a:rPr>
              <a:t> </a:t>
            </a:r>
            <a:r>
              <a:rPr lang="en-US" dirty="0" err="1">
                <a:solidFill>
                  <a:srgbClr val="FFFFFF"/>
                </a:solidFill>
              </a:rPr>
              <a:t>trong</a:t>
            </a:r>
            <a:r>
              <a:rPr lang="en-US" dirty="0">
                <a:solidFill>
                  <a:srgbClr val="FFFFFF"/>
                </a:solidFill>
              </a:rPr>
              <a:t> </a:t>
            </a:r>
            <a:r>
              <a:rPr lang="en-US" dirty="0" err="1">
                <a:solidFill>
                  <a:srgbClr val="FFFFFF"/>
                </a:solidFill>
              </a:rPr>
              <a:t>lòng</a:t>
            </a:r>
            <a:r>
              <a:rPr lang="en-US" dirty="0">
                <a:solidFill>
                  <a:srgbClr val="FFFFFF"/>
                </a:solidFill>
              </a:rPr>
              <a:t> </a:t>
            </a:r>
            <a:r>
              <a:rPr lang="en-US" dirty="0" err="1">
                <a:solidFill>
                  <a:srgbClr val="FFFFFF"/>
                </a:solidFill>
              </a:rPr>
              <a:t>mẹ</a:t>
            </a:r>
            <a:r>
              <a:rPr lang="en-US" dirty="0">
                <a:solidFill>
                  <a:srgbClr val="FFFFFF"/>
                </a:solidFill>
              </a:rPr>
              <a:t> </a:t>
            </a:r>
            <a:r>
              <a:rPr lang="en-US" dirty="0" err="1">
                <a:solidFill>
                  <a:srgbClr val="FFFFFF"/>
                </a:solidFill>
              </a:rPr>
              <a:t>và</a:t>
            </a:r>
            <a:r>
              <a:rPr lang="en-US" dirty="0">
                <a:solidFill>
                  <a:srgbClr val="FFFFFF"/>
                </a:solidFill>
              </a:rPr>
              <a:t> </a:t>
            </a:r>
            <a:r>
              <a:rPr lang="en-US" dirty="0" err="1">
                <a:solidFill>
                  <a:srgbClr val="FFFFFF"/>
                </a:solidFill>
              </a:rPr>
              <a:t>cảm</a:t>
            </a:r>
            <a:r>
              <a:rPr lang="en-US" dirty="0">
                <a:solidFill>
                  <a:srgbClr val="FFFFFF"/>
                </a:solidFill>
              </a:rPr>
              <a:t> </a:t>
            </a:r>
            <a:r>
              <a:rPr lang="en-US" dirty="0" err="1">
                <a:solidFill>
                  <a:srgbClr val="FFFFFF"/>
                </a:solidFill>
              </a:rPr>
              <a:t>nhận</a:t>
            </a:r>
            <a:r>
              <a:rPr lang="en-US" dirty="0">
                <a:solidFill>
                  <a:srgbClr val="FFFFFF"/>
                </a:solidFill>
              </a:rPr>
              <a:t> </a:t>
            </a:r>
            <a:r>
              <a:rPr lang="en-US" dirty="0" err="1">
                <a:solidFill>
                  <a:srgbClr val="FFFFFF"/>
                </a:solidFill>
              </a:rPr>
              <a:t>về</a:t>
            </a:r>
            <a:r>
              <a:rPr lang="en-US" dirty="0">
                <a:solidFill>
                  <a:srgbClr val="FFFFFF"/>
                </a:solidFill>
              </a:rPr>
              <a:t> </a:t>
            </a:r>
            <a:r>
              <a:rPr lang="en-US" dirty="0" err="1">
                <a:solidFill>
                  <a:srgbClr val="FFFFFF"/>
                </a:solidFill>
              </a:rPr>
              <a:t>mẹ</a:t>
            </a:r>
            <a:r>
              <a:rPr lang="en-US" dirty="0">
                <a:solidFill>
                  <a:srgbClr val="FFFFFF"/>
                </a:solidFill>
              </a:rPr>
              <a:t>.</a:t>
            </a:r>
          </a:p>
        </p:txBody>
      </p:sp>
      <p:sp>
        <p:nvSpPr>
          <p:cNvPr id="5" name="TextBox 4"/>
          <p:cNvSpPr txBox="1"/>
          <p:nvPr/>
        </p:nvSpPr>
        <p:spPr>
          <a:xfrm>
            <a:off x="4603750" y="609601"/>
            <a:ext cx="2787650" cy="3139321"/>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pPr>
              <a:buFontTx/>
              <a:buChar char="-"/>
              <a:defRPr/>
            </a:pPr>
            <a:r>
              <a:rPr lang="en-US" dirty="0" err="1">
                <a:solidFill>
                  <a:srgbClr val="000000"/>
                </a:solidFill>
              </a:rPr>
              <a:t>Xe</a:t>
            </a:r>
            <a:r>
              <a:rPr lang="en-US" dirty="0">
                <a:solidFill>
                  <a:srgbClr val="000000"/>
                </a:solidFill>
              </a:rPr>
              <a:t> </a:t>
            </a:r>
            <a:r>
              <a:rPr lang="en-US" dirty="0" err="1">
                <a:solidFill>
                  <a:srgbClr val="000000"/>
                </a:solidFill>
              </a:rPr>
              <a:t>chạy</a:t>
            </a:r>
            <a:r>
              <a:rPr lang="en-US" dirty="0">
                <a:solidFill>
                  <a:srgbClr val="000000"/>
                </a:solidFill>
              </a:rPr>
              <a:t> </a:t>
            </a:r>
            <a:r>
              <a:rPr lang="en-US" dirty="0" err="1">
                <a:solidFill>
                  <a:srgbClr val="000000"/>
                </a:solidFill>
              </a:rPr>
              <a:t>chầm</a:t>
            </a:r>
            <a:r>
              <a:rPr lang="en-US" dirty="0">
                <a:solidFill>
                  <a:srgbClr val="000000"/>
                </a:solidFill>
              </a:rPr>
              <a:t> </a:t>
            </a:r>
            <a:r>
              <a:rPr lang="en-US" dirty="0" err="1">
                <a:solidFill>
                  <a:srgbClr val="000000"/>
                </a:solidFill>
              </a:rPr>
              <a:t>chậm</a:t>
            </a:r>
            <a:r>
              <a:rPr lang="en-US" dirty="0">
                <a:solidFill>
                  <a:srgbClr val="000000"/>
                </a:solidFill>
              </a:rPr>
              <a:t>… </a:t>
            </a:r>
            <a:r>
              <a:rPr lang="en-US" dirty="0" err="1">
                <a:solidFill>
                  <a:srgbClr val="000000"/>
                </a:solidFill>
              </a:rPr>
              <a:t>ríu</a:t>
            </a:r>
            <a:r>
              <a:rPr lang="en-US" dirty="0">
                <a:solidFill>
                  <a:srgbClr val="000000"/>
                </a:solidFill>
              </a:rPr>
              <a:t> </a:t>
            </a:r>
            <a:r>
              <a:rPr lang="en-US" dirty="0" err="1">
                <a:solidFill>
                  <a:srgbClr val="000000"/>
                </a:solidFill>
              </a:rPr>
              <a:t>cả</a:t>
            </a:r>
            <a:r>
              <a:rPr lang="en-US" dirty="0">
                <a:solidFill>
                  <a:srgbClr val="000000"/>
                </a:solidFill>
              </a:rPr>
              <a:t> </a:t>
            </a:r>
            <a:r>
              <a:rPr lang="en-US" dirty="0" err="1">
                <a:solidFill>
                  <a:srgbClr val="000000"/>
                </a:solidFill>
              </a:rPr>
              <a:t>chân</a:t>
            </a:r>
            <a:r>
              <a:rPr lang="en-US" dirty="0">
                <a:solidFill>
                  <a:srgbClr val="000000"/>
                </a:solidFill>
              </a:rPr>
              <a:t> </a:t>
            </a:r>
            <a:r>
              <a:rPr lang="en-US" dirty="0" err="1">
                <a:solidFill>
                  <a:srgbClr val="000000"/>
                </a:solidFill>
              </a:rPr>
              <a:t>lại</a:t>
            </a:r>
            <a:r>
              <a:rPr lang="en-US" dirty="0">
                <a:solidFill>
                  <a:srgbClr val="000000"/>
                </a:solidFill>
              </a:rPr>
              <a:t>. </a:t>
            </a:r>
            <a:r>
              <a:rPr lang="en-US" i="1" dirty="0">
                <a:solidFill>
                  <a:srgbClr val="000000"/>
                </a:solidFill>
              </a:rPr>
              <a:t>– </a:t>
            </a:r>
            <a:r>
              <a:rPr lang="en-US" i="1" dirty="0" err="1">
                <a:solidFill>
                  <a:srgbClr val="000000"/>
                </a:solidFill>
              </a:rPr>
              <a:t>Miêu</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cảnh</a:t>
            </a:r>
            <a:r>
              <a:rPr lang="en-US" i="1" dirty="0">
                <a:solidFill>
                  <a:srgbClr val="000000"/>
                </a:solidFill>
              </a:rPr>
              <a:t> </a:t>
            </a:r>
            <a:r>
              <a:rPr lang="en-US" i="1" dirty="0" err="1">
                <a:solidFill>
                  <a:srgbClr val="000000"/>
                </a:solidFill>
              </a:rPr>
              <a:t>bé</a:t>
            </a:r>
            <a:r>
              <a:rPr lang="en-US" i="1" dirty="0">
                <a:solidFill>
                  <a:srgbClr val="000000"/>
                </a:solidFill>
              </a:rPr>
              <a:t> </a:t>
            </a:r>
            <a:r>
              <a:rPr lang="en-US" i="1" dirty="0" err="1">
                <a:solidFill>
                  <a:srgbClr val="000000"/>
                </a:solidFill>
              </a:rPr>
              <a:t>Hồng</a:t>
            </a:r>
            <a:r>
              <a:rPr lang="en-US" i="1" dirty="0">
                <a:solidFill>
                  <a:srgbClr val="000000"/>
                </a:solidFill>
              </a:rPr>
              <a:t> </a:t>
            </a:r>
            <a:r>
              <a:rPr lang="en-US" i="1" dirty="0" err="1">
                <a:solidFill>
                  <a:srgbClr val="000000"/>
                </a:solidFill>
              </a:rPr>
              <a:t>chạy</a:t>
            </a:r>
            <a:r>
              <a:rPr lang="en-US" i="1" dirty="0">
                <a:solidFill>
                  <a:srgbClr val="000000"/>
                </a:solidFill>
              </a:rPr>
              <a:t> </a:t>
            </a:r>
            <a:r>
              <a:rPr lang="en-US" i="1" dirty="0" err="1">
                <a:solidFill>
                  <a:srgbClr val="000000"/>
                </a:solidFill>
              </a:rPr>
              <a:t>theo</a:t>
            </a:r>
            <a:r>
              <a:rPr lang="en-US" i="1" dirty="0">
                <a:solidFill>
                  <a:srgbClr val="000000"/>
                </a:solidFill>
              </a:rPr>
              <a:t> </a:t>
            </a:r>
            <a:r>
              <a:rPr lang="en-US" i="1" dirty="0" err="1">
                <a:solidFill>
                  <a:srgbClr val="000000"/>
                </a:solidFill>
              </a:rPr>
              <a:t>mẹ</a:t>
            </a:r>
            <a:r>
              <a:rPr lang="en-US" dirty="0">
                <a:solidFill>
                  <a:srgbClr val="000000"/>
                </a:solidFill>
              </a:rPr>
              <a:t>.</a:t>
            </a:r>
          </a:p>
          <a:p>
            <a:pPr>
              <a:buFontTx/>
              <a:buChar char="-"/>
              <a:defRPr/>
            </a:pPr>
            <a:r>
              <a:rPr lang="en-US" dirty="0">
                <a:solidFill>
                  <a:srgbClr val="000000"/>
                </a:solidFill>
              </a:rPr>
              <a:t> </a:t>
            </a:r>
            <a:r>
              <a:rPr lang="en-US" dirty="0" err="1">
                <a:solidFill>
                  <a:srgbClr val="000000"/>
                </a:solidFill>
              </a:rPr>
              <a:t>Mẹ</a:t>
            </a:r>
            <a:r>
              <a:rPr lang="en-US" dirty="0">
                <a:solidFill>
                  <a:srgbClr val="000000"/>
                </a:solidFill>
              </a:rPr>
              <a:t> </a:t>
            </a:r>
            <a:r>
              <a:rPr lang="en-US" dirty="0" err="1">
                <a:solidFill>
                  <a:srgbClr val="000000"/>
                </a:solidFill>
              </a:rPr>
              <a:t>tôi</a:t>
            </a:r>
            <a:r>
              <a:rPr lang="en-US" dirty="0">
                <a:solidFill>
                  <a:srgbClr val="000000"/>
                </a:solidFill>
              </a:rPr>
              <a:t> </a:t>
            </a:r>
            <a:r>
              <a:rPr lang="en-US" dirty="0" err="1">
                <a:solidFill>
                  <a:srgbClr val="000000"/>
                </a:solidFill>
              </a:rPr>
              <a:t>không</a:t>
            </a:r>
            <a:r>
              <a:rPr lang="en-US" dirty="0">
                <a:solidFill>
                  <a:srgbClr val="000000"/>
                </a:solidFill>
              </a:rPr>
              <a:t> </a:t>
            </a:r>
            <a:r>
              <a:rPr lang="en-US" dirty="0" err="1">
                <a:solidFill>
                  <a:srgbClr val="000000"/>
                </a:solidFill>
              </a:rPr>
              <a:t>còm</a:t>
            </a:r>
            <a:r>
              <a:rPr lang="en-US" dirty="0">
                <a:solidFill>
                  <a:srgbClr val="000000"/>
                </a:solidFill>
              </a:rPr>
              <a:t> </a:t>
            </a:r>
            <a:r>
              <a:rPr lang="en-US" dirty="0" err="1">
                <a:solidFill>
                  <a:srgbClr val="000000"/>
                </a:solidFill>
              </a:rPr>
              <a:t>cõi</a:t>
            </a:r>
            <a:r>
              <a:rPr lang="en-US" dirty="0">
                <a:solidFill>
                  <a:srgbClr val="000000"/>
                </a:solidFill>
              </a:rPr>
              <a:t> </a:t>
            </a:r>
            <a:r>
              <a:rPr lang="en-US" dirty="0" err="1">
                <a:solidFill>
                  <a:srgbClr val="000000"/>
                </a:solidFill>
              </a:rPr>
              <a:t>xơ</a:t>
            </a:r>
            <a:r>
              <a:rPr lang="en-US" dirty="0">
                <a:solidFill>
                  <a:srgbClr val="000000"/>
                </a:solidFill>
              </a:rPr>
              <a:t> </a:t>
            </a:r>
            <a:r>
              <a:rPr lang="en-US" dirty="0" err="1">
                <a:solidFill>
                  <a:srgbClr val="000000"/>
                </a:solidFill>
              </a:rPr>
              <a:t>xác</a:t>
            </a:r>
            <a:r>
              <a:rPr lang="en-US" dirty="0">
                <a:solidFill>
                  <a:srgbClr val="000000"/>
                </a:solidFill>
              </a:rPr>
              <a:t>...</a:t>
            </a:r>
            <a:r>
              <a:rPr lang="en-US" dirty="0" err="1">
                <a:solidFill>
                  <a:srgbClr val="000000"/>
                </a:solidFill>
              </a:rPr>
              <a:t>hai</a:t>
            </a:r>
            <a:r>
              <a:rPr lang="en-US" dirty="0">
                <a:solidFill>
                  <a:srgbClr val="000000"/>
                </a:solidFill>
              </a:rPr>
              <a:t> </a:t>
            </a:r>
            <a:r>
              <a:rPr lang="en-US" dirty="0" err="1">
                <a:solidFill>
                  <a:srgbClr val="000000"/>
                </a:solidFill>
              </a:rPr>
              <a:t>gò</a:t>
            </a:r>
            <a:r>
              <a:rPr lang="en-US" dirty="0">
                <a:solidFill>
                  <a:srgbClr val="000000"/>
                </a:solidFill>
              </a:rPr>
              <a:t> </a:t>
            </a:r>
            <a:r>
              <a:rPr lang="en-US" dirty="0" err="1">
                <a:solidFill>
                  <a:srgbClr val="000000"/>
                </a:solidFill>
              </a:rPr>
              <a:t>má</a:t>
            </a:r>
            <a:r>
              <a:rPr lang="en-US" dirty="0">
                <a:solidFill>
                  <a:srgbClr val="000000"/>
                </a:solidFill>
              </a:rPr>
              <a:t>; </a:t>
            </a:r>
            <a:r>
              <a:rPr lang="en-US" dirty="0" err="1">
                <a:solidFill>
                  <a:srgbClr val="000000"/>
                </a:solidFill>
              </a:rPr>
              <a:t>khuôn</a:t>
            </a:r>
            <a:r>
              <a:rPr lang="en-US" dirty="0">
                <a:solidFill>
                  <a:srgbClr val="000000"/>
                </a:solidFill>
              </a:rPr>
              <a:t> </a:t>
            </a:r>
            <a:r>
              <a:rPr lang="en-US" dirty="0" err="1">
                <a:solidFill>
                  <a:srgbClr val="000000"/>
                </a:solidFill>
              </a:rPr>
              <a:t>miệng</a:t>
            </a:r>
            <a:r>
              <a:rPr lang="en-US" dirty="0">
                <a:solidFill>
                  <a:srgbClr val="000000"/>
                </a:solidFill>
              </a:rPr>
              <a:t> </a:t>
            </a:r>
            <a:r>
              <a:rPr lang="en-US" dirty="0" err="1">
                <a:solidFill>
                  <a:srgbClr val="000000"/>
                </a:solidFill>
              </a:rPr>
              <a:t>xinh</a:t>
            </a:r>
            <a:r>
              <a:rPr lang="en-US" dirty="0">
                <a:solidFill>
                  <a:srgbClr val="000000"/>
                </a:solidFill>
              </a:rPr>
              <a:t> </a:t>
            </a:r>
            <a:r>
              <a:rPr lang="en-US" dirty="0" err="1">
                <a:solidFill>
                  <a:srgbClr val="000000"/>
                </a:solidFill>
              </a:rPr>
              <a:t>xắn</a:t>
            </a:r>
            <a:r>
              <a:rPr lang="en-US" dirty="0">
                <a:solidFill>
                  <a:srgbClr val="000000"/>
                </a:solidFill>
              </a:rPr>
              <a:t> </a:t>
            </a:r>
            <a:r>
              <a:rPr lang="en-US" dirty="0" err="1">
                <a:solidFill>
                  <a:srgbClr val="000000"/>
                </a:solidFill>
              </a:rPr>
              <a:t>nhai</a:t>
            </a:r>
            <a:r>
              <a:rPr lang="en-US" dirty="0">
                <a:solidFill>
                  <a:srgbClr val="000000"/>
                </a:solidFill>
              </a:rPr>
              <a:t> </a:t>
            </a:r>
            <a:r>
              <a:rPr lang="en-US" dirty="0" err="1">
                <a:solidFill>
                  <a:srgbClr val="000000"/>
                </a:solidFill>
              </a:rPr>
              <a:t>trầu</a:t>
            </a:r>
            <a:r>
              <a:rPr lang="en-US" dirty="0">
                <a:solidFill>
                  <a:srgbClr val="000000"/>
                </a:solidFill>
              </a:rPr>
              <a:t>… </a:t>
            </a:r>
            <a:r>
              <a:rPr lang="en-US" i="1" dirty="0">
                <a:solidFill>
                  <a:srgbClr val="000000"/>
                </a:solidFill>
              </a:rPr>
              <a:t>- </a:t>
            </a:r>
            <a:r>
              <a:rPr lang="en-US" i="1" dirty="0" err="1">
                <a:solidFill>
                  <a:srgbClr val="000000"/>
                </a:solidFill>
              </a:rPr>
              <a:t>Miêu</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khuôn</a:t>
            </a:r>
            <a:r>
              <a:rPr lang="en-US" i="1" dirty="0">
                <a:solidFill>
                  <a:srgbClr val="000000"/>
                </a:solidFill>
              </a:rPr>
              <a:t> </a:t>
            </a:r>
            <a:r>
              <a:rPr lang="en-US" i="1" dirty="0" err="1">
                <a:solidFill>
                  <a:srgbClr val="000000"/>
                </a:solidFill>
              </a:rPr>
              <a:t>mặt</a:t>
            </a:r>
            <a:r>
              <a:rPr lang="en-US" i="1" dirty="0">
                <a:solidFill>
                  <a:srgbClr val="000000"/>
                </a:solidFill>
              </a:rPr>
              <a:t> </a:t>
            </a:r>
            <a:r>
              <a:rPr lang="en-US" i="1" dirty="0" err="1">
                <a:solidFill>
                  <a:srgbClr val="000000"/>
                </a:solidFill>
              </a:rPr>
              <a:t>của</a:t>
            </a:r>
            <a:r>
              <a:rPr lang="en-US" i="1" dirty="0">
                <a:solidFill>
                  <a:srgbClr val="000000"/>
                </a:solidFill>
              </a:rPr>
              <a:t> </a:t>
            </a:r>
            <a:r>
              <a:rPr lang="en-US" i="1" dirty="0" err="1">
                <a:solidFill>
                  <a:srgbClr val="000000"/>
                </a:solidFill>
              </a:rPr>
              <a:t>mẹ</a:t>
            </a:r>
            <a:r>
              <a:rPr lang="en-US" i="1" dirty="0">
                <a:solidFill>
                  <a:srgbClr val="000000"/>
                </a:solidFill>
              </a:rPr>
              <a:t>.</a:t>
            </a:r>
          </a:p>
          <a:p>
            <a:pPr>
              <a:buFontTx/>
              <a:buChar char="-"/>
              <a:defRPr/>
            </a:pPr>
            <a:r>
              <a:rPr lang="en-US" dirty="0" err="1">
                <a:solidFill>
                  <a:srgbClr val="000000"/>
                </a:solidFill>
              </a:rPr>
              <a:t>Tôi</a:t>
            </a:r>
            <a:r>
              <a:rPr lang="en-US" dirty="0">
                <a:solidFill>
                  <a:srgbClr val="000000"/>
                </a:solidFill>
              </a:rPr>
              <a:t> </a:t>
            </a:r>
            <a:r>
              <a:rPr lang="en-US" dirty="0" err="1">
                <a:solidFill>
                  <a:srgbClr val="000000"/>
                </a:solidFill>
              </a:rPr>
              <a:t>ngồi</a:t>
            </a:r>
            <a:r>
              <a:rPr lang="en-US" dirty="0">
                <a:solidFill>
                  <a:srgbClr val="000000"/>
                </a:solidFill>
              </a:rPr>
              <a:t> </a:t>
            </a:r>
            <a:r>
              <a:rPr lang="en-US" dirty="0" err="1">
                <a:solidFill>
                  <a:srgbClr val="000000"/>
                </a:solidFill>
              </a:rPr>
              <a:t>trên</a:t>
            </a:r>
            <a:r>
              <a:rPr lang="en-US" dirty="0">
                <a:solidFill>
                  <a:srgbClr val="000000"/>
                </a:solidFill>
              </a:rPr>
              <a:t> </a:t>
            </a:r>
            <a:r>
              <a:rPr lang="en-US" dirty="0" err="1">
                <a:solidFill>
                  <a:srgbClr val="000000"/>
                </a:solidFill>
              </a:rPr>
              <a:t>đệm</a:t>
            </a:r>
            <a:r>
              <a:rPr lang="en-US" dirty="0">
                <a:solidFill>
                  <a:srgbClr val="000000"/>
                </a:solidFill>
              </a:rPr>
              <a:t> </a:t>
            </a:r>
            <a:r>
              <a:rPr lang="en-US" dirty="0" err="1">
                <a:solidFill>
                  <a:srgbClr val="000000"/>
                </a:solidFill>
              </a:rPr>
              <a:t>xe</a:t>
            </a:r>
            <a:r>
              <a:rPr lang="en-US" dirty="0">
                <a:solidFill>
                  <a:srgbClr val="000000"/>
                </a:solidFill>
              </a:rPr>
              <a:t>, </a:t>
            </a:r>
            <a:r>
              <a:rPr lang="en-US" dirty="0" err="1">
                <a:solidFill>
                  <a:srgbClr val="000000"/>
                </a:solidFill>
              </a:rPr>
              <a:t>đùi</a:t>
            </a:r>
            <a:r>
              <a:rPr lang="en-US" dirty="0">
                <a:solidFill>
                  <a:srgbClr val="000000"/>
                </a:solidFill>
              </a:rPr>
              <a:t> </a:t>
            </a:r>
            <a:r>
              <a:rPr lang="en-US" dirty="0" err="1">
                <a:solidFill>
                  <a:srgbClr val="000000"/>
                </a:solidFill>
              </a:rPr>
              <a:t>áp</a:t>
            </a:r>
            <a:r>
              <a:rPr lang="en-US" dirty="0">
                <a:solidFill>
                  <a:srgbClr val="000000"/>
                </a:solidFill>
              </a:rPr>
              <a:t> </a:t>
            </a:r>
            <a:r>
              <a:rPr lang="en-US" dirty="0" err="1">
                <a:solidFill>
                  <a:srgbClr val="000000"/>
                </a:solidFill>
              </a:rPr>
              <a:t>đùi</a:t>
            </a:r>
            <a:r>
              <a:rPr lang="en-US" dirty="0">
                <a:solidFill>
                  <a:srgbClr val="000000"/>
                </a:solidFill>
              </a:rPr>
              <a:t> </a:t>
            </a:r>
            <a:r>
              <a:rPr lang="en-US" dirty="0" err="1">
                <a:solidFill>
                  <a:srgbClr val="000000"/>
                </a:solidFill>
              </a:rPr>
              <a:t>mẹ</a:t>
            </a:r>
            <a:r>
              <a:rPr lang="en-US" dirty="0">
                <a:solidFill>
                  <a:srgbClr val="000000"/>
                </a:solidFill>
              </a:rPr>
              <a:t> </a:t>
            </a:r>
            <a:r>
              <a:rPr lang="en-US" dirty="0" err="1">
                <a:solidFill>
                  <a:srgbClr val="000000"/>
                </a:solidFill>
              </a:rPr>
              <a:t>tôi</a:t>
            </a:r>
            <a:r>
              <a:rPr lang="en-US" dirty="0">
                <a:solidFill>
                  <a:srgbClr val="000000"/>
                </a:solidFill>
              </a:rPr>
              <a:t>, </a:t>
            </a:r>
            <a:r>
              <a:rPr lang="en-US" dirty="0" err="1">
                <a:solidFill>
                  <a:srgbClr val="000000"/>
                </a:solidFill>
              </a:rPr>
              <a:t>đầu</a:t>
            </a:r>
            <a:r>
              <a:rPr lang="en-US" dirty="0">
                <a:solidFill>
                  <a:srgbClr val="000000"/>
                </a:solidFill>
              </a:rPr>
              <a:t> </a:t>
            </a:r>
            <a:r>
              <a:rPr lang="en-US" dirty="0" err="1">
                <a:solidFill>
                  <a:srgbClr val="000000"/>
                </a:solidFill>
              </a:rPr>
              <a:t>ngả</a:t>
            </a:r>
            <a:r>
              <a:rPr lang="en-US" dirty="0">
                <a:solidFill>
                  <a:srgbClr val="000000"/>
                </a:solidFill>
              </a:rPr>
              <a:t> </a:t>
            </a:r>
            <a:r>
              <a:rPr lang="en-US" dirty="0" err="1">
                <a:solidFill>
                  <a:srgbClr val="000000"/>
                </a:solidFill>
              </a:rPr>
              <a:t>vào</a:t>
            </a:r>
            <a:r>
              <a:rPr lang="en-US" dirty="0">
                <a:solidFill>
                  <a:srgbClr val="000000"/>
                </a:solidFill>
              </a:rPr>
              <a:t> </a:t>
            </a:r>
            <a:r>
              <a:rPr lang="en-US" dirty="0" err="1">
                <a:solidFill>
                  <a:srgbClr val="000000"/>
                </a:solidFill>
              </a:rPr>
              <a:t>cánh</a:t>
            </a:r>
            <a:r>
              <a:rPr lang="en-US" dirty="0">
                <a:solidFill>
                  <a:srgbClr val="000000"/>
                </a:solidFill>
              </a:rPr>
              <a:t> </a:t>
            </a:r>
            <a:r>
              <a:rPr lang="en-US" dirty="0" err="1">
                <a:solidFill>
                  <a:srgbClr val="000000"/>
                </a:solidFill>
              </a:rPr>
              <a:t>tay</a:t>
            </a:r>
            <a:r>
              <a:rPr lang="en-US" dirty="0">
                <a:solidFill>
                  <a:srgbClr val="000000"/>
                </a:solidFill>
              </a:rPr>
              <a:t> </a:t>
            </a:r>
            <a:r>
              <a:rPr lang="en-US" dirty="0" err="1">
                <a:solidFill>
                  <a:srgbClr val="000000"/>
                </a:solidFill>
              </a:rPr>
              <a:t>mẹ</a:t>
            </a:r>
            <a:r>
              <a:rPr lang="en-US" dirty="0">
                <a:solidFill>
                  <a:srgbClr val="000000"/>
                </a:solidFill>
              </a:rPr>
              <a:t> </a:t>
            </a:r>
            <a:r>
              <a:rPr lang="en-US" dirty="0" err="1">
                <a:solidFill>
                  <a:srgbClr val="000000"/>
                </a:solidFill>
              </a:rPr>
              <a:t>tôi</a:t>
            </a:r>
            <a:r>
              <a:rPr lang="en-US" dirty="0">
                <a:solidFill>
                  <a:srgbClr val="000000"/>
                </a:solidFill>
              </a:rPr>
              <a:t>.- </a:t>
            </a:r>
            <a:r>
              <a:rPr lang="en-US" i="1" dirty="0" err="1">
                <a:solidFill>
                  <a:srgbClr val="000000"/>
                </a:solidFill>
              </a:rPr>
              <a:t>Miêu</a:t>
            </a:r>
            <a:r>
              <a:rPr lang="en-US" i="1" dirty="0">
                <a:solidFill>
                  <a:srgbClr val="000000"/>
                </a:solidFill>
              </a:rPr>
              <a:t> </a:t>
            </a:r>
            <a:r>
              <a:rPr lang="en-US" i="1" dirty="0" err="1">
                <a:solidFill>
                  <a:srgbClr val="000000"/>
                </a:solidFill>
              </a:rPr>
              <a:t>tả</a:t>
            </a:r>
            <a:r>
              <a:rPr lang="en-US" i="1" dirty="0">
                <a:solidFill>
                  <a:srgbClr val="000000"/>
                </a:solidFill>
              </a:rPr>
              <a:t> </a:t>
            </a:r>
            <a:r>
              <a:rPr lang="en-US" i="1" dirty="0" err="1">
                <a:solidFill>
                  <a:srgbClr val="000000"/>
                </a:solidFill>
              </a:rPr>
              <a:t>tư</a:t>
            </a:r>
            <a:r>
              <a:rPr lang="en-US" i="1" dirty="0">
                <a:solidFill>
                  <a:srgbClr val="000000"/>
                </a:solidFill>
              </a:rPr>
              <a:t> </a:t>
            </a:r>
            <a:r>
              <a:rPr lang="en-US" i="1" dirty="0" err="1">
                <a:solidFill>
                  <a:srgbClr val="000000"/>
                </a:solidFill>
              </a:rPr>
              <a:t>thế</a:t>
            </a:r>
            <a:r>
              <a:rPr lang="en-US" i="1" dirty="0">
                <a:solidFill>
                  <a:srgbClr val="000000"/>
                </a:solidFill>
              </a:rPr>
              <a:t>  </a:t>
            </a:r>
            <a:r>
              <a:rPr lang="en-US" i="1" dirty="0" err="1">
                <a:solidFill>
                  <a:srgbClr val="000000"/>
                </a:solidFill>
              </a:rPr>
              <a:t>của</a:t>
            </a:r>
            <a:r>
              <a:rPr lang="en-US" i="1" dirty="0">
                <a:solidFill>
                  <a:srgbClr val="000000"/>
                </a:solidFill>
              </a:rPr>
              <a:t> </a:t>
            </a:r>
            <a:r>
              <a:rPr lang="en-US" i="1" dirty="0" err="1">
                <a:solidFill>
                  <a:srgbClr val="000000"/>
                </a:solidFill>
              </a:rPr>
              <a:t>bé</a:t>
            </a:r>
            <a:r>
              <a:rPr lang="en-US" i="1" dirty="0">
                <a:solidFill>
                  <a:srgbClr val="000000"/>
                </a:solidFill>
              </a:rPr>
              <a:t> </a:t>
            </a:r>
            <a:r>
              <a:rPr lang="en-US" i="1" dirty="0" err="1">
                <a:solidFill>
                  <a:srgbClr val="000000"/>
                </a:solidFill>
              </a:rPr>
              <a:t>Hồng</a:t>
            </a:r>
            <a:r>
              <a:rPr lang="en-US" i="1" dirty="0">
                <a:solidFill>
                  <a:srgbClr val="000000"/>
                </a:solidFill>
              </a:rPr>
              <a:t>.</a:t>
            </a:r>
          </a:p>
        </p:txBody>
      </p:sp>
      <p:sp>
        <p:nvSpPr>
          <p:cNvPr id="7" name="TextBox 6"/>
          <p:cNvSpPr txBox="1"/>
          <p:nvPr/>
        </p:nvSpPr>
        <p:spPr>
          <a:xfrm>
            <a:off x="7467600" y="630239"/>
            <a:ext cx="3200400" cy="3693319"/>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dirty="0">
                <a:solidFill>
                  <a:srgbClr val="000000"/>
                </a:solidFill>
              </a:rPr>
              <a:t>- </a:t>
            </a:r>
            <a:r>
              <a:rPr lang="en-US" dirty="0" err="1">
                <a:solidFill>
                  <a:srgbClr val="000000"/>
                </a:solidFill>
              </a:rPr>
              <a:t>Tôi</a:t>
            </a:r>
            <a:r>
              <a:rPr lang="en-US" dirty="0">
                <a:solidFill>
                  <a:srgbClr val="000000"/>
                </a:solidFill>
              </a:rPr>
              <a:t> </a:t>
            </a:r>
            <a:r>
              <a:rPr lang="en-US" dirty="0" err="1">
                <a:solidFill>
                  <a:srgbClr val="000000"/>
                </a:solidFill>
              </a:rPr>
              <a:t>òa</a:t>
            </a:r>
            <a:r>
              <a:rPr lang="en-US" dirty="0">
                <a:solidFill>
                  <a:srgbClr val="000000"/>
                </a:solidFill>
              </a:rPr>
              <a:t> </a:t>
            </a:r>
            <a:r>
              <a:rPr lang="en-US" dirty="0" err="1">
                <a:solidFill>
                  <a:srgbClr val="000000"/>
                </a:solidFill>
              </a:rPr>
              <a:t>lên</a:t>
            </a:r>
            <a:r>
              <a:rPr lang="en-US" dirty="0">
                <a:solidFill>
                  <a:srgbClr val="000000"/>
                </a:solidFill>
              </a:rPr>
              <a:t> </a:t>
            </a:r>
            <a:r>
              <a:rPr lang="en-US" dirty="0" err="1">
                <a:solidFill>
                  <a:srgbClr val="000000"/>
                </a:solidFill>
              </a:rPr>
              <a:t>khóc</a:t>
            </a:r>
            <a:r>
              <a:rPr lang="en-US" dirty="0">
                <a:solidFill>
                  <a:srgbClr val="000000"/>
                </a:solidFill>
              </a:rPr>
              <a:t> </a:t>
            </a:r>
            <a:r>
              <a:rPr lang="en-US" dirty="0" err="1">
                <a:solidFill>
                  <a:srgbClr val="000000"/>
                </a:solidFill>
              </a:rPr>
              <a:t>nức</a:t>
            </a:r>
            <a:r>
              <a:rPr lang="en-US" dirty="0">
                <a:solidFill>
                  <a:srgbClr val="000000"/>
                </a:solidFill>
              </a:rPr>
              <a:t> </a:t>
            </a:r>
            <a:r>
              <a:rPr lang="en-US" dirty="0" err="1">
                <a:solidFill>
                  <a:srgbClr val="000000"/>
                </a:solidFill>
              </a:rPr>
              <a:t>nở</a:t>
            </a:r>
            <a:r>
              <a:rPr lang="en-US" dirty="0">
                <a:solidFill>
                  <a:srgbClr val="000000"/>
                </a:solidFill>
              </a:rPr>
              <a:t> - </a:t>
            </a:r>
            <a:r>
              <a:rPr lang="en-US" i="1" dirty="0" err="1">
                <a:solidFill>
                  <a:srgbClr val="000000"/>
                </a:solidFill>
              </a:rPr>
              <a:t>Nỗi</a:t>
            </a:r>
            <a:r>
              <a:rPr lang="en-US" i="1" dirty="0">
                <a:solidFill>
                  <a:srgbClr val="000000"/>
                </a:solidFill>
              </a:rPr>
              <a:t> </a:t>
            </a:r>
            <a:r>
              <a:rPr lang="en-US" i="1" dirty="0" err="1">
                <a:solidFill>
                  <a:srgbClr val="000000"/>
                </a:solidFill>
              </a:rPr>
              <a:t>xúc</a:t>
            </a:r>
            <a:r>
              <a:rPr lang="en-US" i="1" dirty="0">
                <a:solidFill>
                  <a:srgbClr val="000000"/>
                </a:solidFill>
              </a:rPr>
              <a:t> </a:t>
            </a:r>
            <a:r>
              <a:rPr lang="en-US" i="1" dirty="0" err="1">
                <a:solidFill>
                  <a:srgbClr val="000000"/>
                </a:solidFill>
              </a:rPr>
              <a:t>động</a:t>
            </a:r>
            <a:r>
              <a:rPr lang="en-US" i="1" dirty="0">
                <a:solidFill>
                  <a:srgbClr val="000000"/>
                </a:solidFill>
              </a:rPr>
              <a:t> </a:t>
            </a:r>
            <a:r>
              <a:rPr lang="en-US" i="1" dirty="0" err="1">
                <a:solidFill>
                  <a:srgbClr val="000000"/>
                </a:solidFill>
              </a:rPr>
              <a:t>trào</a:t>
            </a:r>
            <a:r>
              <a:rPr lang="en-US" i="1" dirty="0">
                <a:solidFill>
                  <a:srgbClr val="000000"/>
                </a:solidFill>
              </a:rPr>
              <a:t> </a:t>
            </a:r>
            <a:r>
              <a:rPr lang="en-US" i="1" dirty="0" err="1">
                <a:solidFill>
                  <a:srgbClr val="000000"/>
                </a:solidFill>
              </a:rPr>
              <a:t>dâng</a:t>
            </a:r>
            <a:r>
              <a:rPr lang="en-US" i="1" dirty="0">
                <a:solidFill>
                  <a:srgbClr val="000000"/>
                </a:solidFill>
              </a:rPr>
              <a:t> </a:t>
            </a:r>
            <a:r>
              <a:rPr lang="en-US" i="1" dirty="0" err="1">
                <a:solidFill>
                  <a:srgbClr val="000000"/>
                </a:solidFill>
              </a:rPr>
              <a:t>mãnh</a:t>
            </a:r>
            <a:r>
              <a:rPr lang="en-US" i="1" dirty="0">
                <a:solidFill>
                  <a:srgbClr val="000000"/>
                </a:solidFill>
              </a:rPr>
              <a:t> </a:t>
            </a:r>
            <a:r>
              <a:rPr lang="en-US" i="1" dirty="0" err="1">
                <a:solidFill>
                  <a:srgbClr val="000000"/>
                </a:solidFill>
              </a:rPr>
              <a:t>liệt</a:t>
            </a:r>
            <a:r>
              <a:rPr lang="en-US" i="1" dirty="0">
                <a:solidFill>
                  <a:srgbClr val="000000"/>
                </a:solidFill>
              </a:rPr>
              <a:t> </a:t>
            </a:r>
            <a:r>
              <a:rPr lang="en-US" i="1" dirty="0" err="1">
                <a:solidFill>
                  <a:srgbClr val="000000"/>
                </a:solidFill>
              </a:rPr>
              <a:t>của</a:t>
            </a:r>
            <a:r>
              <a:rPr lang="en-US" i="1" dirty="0">
                <a:solidFill>
                  <a:srgbClr val="000000"/>
                </a:solidFill>
              </a:rPr>
              <a:t> </a:t>
            </a:r>
            <a:r>
              <a:rPr lang="en-US" i="1" dirty="0" err="1">
                <a:solidFill>
                  <a:srgbClr val="000000"/>
                </a:solidFill>
              </a:rPr>
              <a:t>bé</a:t>
            </a:r>
            <a:r>
              <a:rPr lang="en-US" i="1" dirty="0">
                <a:solidFill>
                  <a:srgbClr val="000000"/>
                </a:solidFill>
              </a:rPr>
              <a:t> </a:t>
            </a:r>
            <a:r>
              <a:rPr lang="en-US" i="1" dirty="0" err="1">
                <a:solidFill>
                  <a:srgbClr val="000000"/>
                </a:solidFill>
              </a:rPr>
              <a:t>Hồng</a:t>
            </a:r>
            <a:r>
              <a:rPr lang="en-US" dirty="0">
                <a:solidFill>
                  <a:srgbClr val="000000"/>
                </a:solidFill>
              </a:rPr>
              <a:t>.</a:t>
            </a:r>
          </a:p>
          <a:p>
            <a:pPr>
              <a:buFontTx/>
              <a:buChar char="-"/>
              <a:defRPr/>
            </a:pPr>
            <a:r>
              <a:rPr lang="en-US" dirty="0">
                <a:solidFill>
                  <a:srgbClr val="000000"/>
                </a:solidFill>
              </a:rPr>
              <a:t>Hay </a:t>
            </a:r>
            <a:r>
              <a:rPr lang="en-US" dirty="0" err="1">
                <a:solidFill>
                  <a:srgbClr val="000000"/>
                </a:solidFill>
              </a:rPr>
              <a:t>tại</a:t>
            </a:r>
            <a:r>
              <a:rPr lang="en-US" dirty="0">
                <a:solidFill>
                  <a:srgbClr val="000000"/>
                </a:solidFill>
              </a:rPr>
              <a:t> </a:t>
            </a:r>
            <a:r>
              <a:rPr lang="en-US" dirty="0" err="1">
                <a:solidFill>
                  <a:srgbClr val="000000"/>
                </a:solidFill>
              </a:rPr>
              <a:t>sự</a:t>
            </a:r>
            <a:r>
              <a:rPr lang="en-US" dirty="0">
                <a:solidFill>
                  <a:srgbClr val="000000"/>
                </a:solidFill>
              </a:rPr>
              <a:t> sung …</a:t>
            </a:r>
            <a:r>
              <a:rPr lang="en-US" dirty="0" err="1">
                <a:solidFill>
                  <a:srgbClr val="000000"/>
                </a:solidFill>
              </a:rPr>
              <a:t>như</a:t>
            </a:r>
            <a:r>
              <a:rPr lang="en-US" dirty="0">
                <a:solidFill>
                  <a:srgbClr val="000000"/>
                </a:solidFill>
              </a:rPr>
              <a:t> </a:t>
            </a:r>
            <a:r>
              <a:rPr lang="en-US" dirty="0" err="1">
                <a:solidFill>
                  <a:srgbClr val="000000"/>
                </a:solidFill>
              </a:rPr>
              <a:t>thuở</a:t>
            </a:r>
            <a:r>
              <a:rPr lang="en-US" dirty="0">
                <a:solidFill>
                  <a:srgbClr val="000000"/>
                </a:solidFill>
              </a:rPr>
              <a:t> </a:t>
            </a:r>
            <a:r>
              <a:rPr lang="en-US" dirty="0" err="1">
                <a:solidFill>
                  <a:srgbClr val="000000"/>
                </a:solidFill>
              </a:rPr>
              <a:t>còn</a:t>
            </a:r>
            <a:r>
              <a:rPr lang="en-US" dirty="0">
                <a:solidFill>
                  <a:srgbClr val="000000"/>
                </a:solidFill>
              </a:rPr>
              <a:t> sung </a:t>
            </a:r>
            <a:r>
              <a:rPr lang="en-US" dirty="0" err="1">
                <a:solidFill>
                  <a:srgbClr val="000000"/>
                </a:solidFill>
              </a:rPr>
              <a:t>túc</a:t>
            </a:r>
            <a:r>
              <a:rPr lang="en-US" dirty="0">
                <a:solidFill>
                  <a:srgbClr val="000000"/>
                </a:solidFill>
              </a:rPr>
              <a:t>? – </a:t>
            </a:r>
            <a:r>
              <a:rPr lang="en-US" i="1" dirty="0" err="1">
                <a:solidFill>
                  <a:srgbClr val="000000"/>
                </a:solidFill>
              </a:rPr>
              <a:t>Niềm</a:t>
            </a:r>
            <a:r>
              <a:rPr lang="en-US" i="1" dirty="0">
                <a:solidFill>
                  <a:srgbClr val="000000"/>
                </a:solidFill>
              </a:rPr>
              <a:t> </a:t>
            </a:r>
            <a:r>
              <a:rPr lang="en-US" i="1" dirty="0" err="1">
                <a:solidFill>
                  <a:srgbClr val="000000"/>
                </a:solidFill>
              </a:rPr>
              <a:t>vui</a:t>
            </a:r>
            <a:r>
              <a:rPr lang="en-US" i="1" dirty="0">
                <a:solidFill>
                  <a:srgbClr val="000000"/>
                </a:solidFill>
              </a:rPr>
              <a:t> </a:t>
            </a:r>
            <a:r>
              <a:rPr lang="en-US" i="1" dirty="0" err="1">
                <a:solidFill>
                  <a:srgbClr val="000000"/>
                </a:solidFill>
              </a:rPr>
              <a:t>sướng</a:t>
            </a:r>
            <a:r>
              <a:rPr lang="en-US" i="1" dirty="0">
                <a:solidFill>
                  <a:srgbClr val="000000"/>
                </a:solidFill>
              </a:rPr>
              <a:t> </a:t>
            </a:r>
            <a:r>
              <a:rPr lang="en-US" i="1" dirty="0" err="1">
                <a:solidFill>
                  <a:srgbClr val="000000"/>
                </a:solidFill>
              </a:rPr>
              <a:t>của</a:t>
            </a:r>
            <a:r>
              <a:rPr lang="en-US" i="1" dirty="0">
                <a:solidFill>
                  <a:srgbClr val="000000"/>
                </a:solidFill>
              </a:rPr>
              <a:t> </a:t>
            </a:r>
            <a:r>
              <a:rPr lang="en-US" i="1" dirty="0" err="1">
                <a:solidFill>
                  <a:srgbClr val="000000"/>
                </a:solidFill>
              </a:rPr>
              <a:t>mẹ</a:t>
            </a:r>
            <a:r>
              <a:rPr lang="en-US" dirty="0">
                <a:solidFill>
                  <a:srgbClr val="000000"/>
                </a:solidFill>
              </a:rPr>
              <a:t>. </a:t>
            </a:r>
          </a:p>
          <a:p>
            <a:pPr>
              <a:buFontTx/>
              <a:buChar char="-"/>
              <a:defRPr/>
            </a:pPr>
            <a:r>
              <a:rPr lang="en-US" dirty="0" err="1">
                <a:solidFill>
                  <a:srgbClr val="000000"/>
                </a:solidFill>
              </a:rPr>
              <a:t>Tôi</a:t>
            </a:r>
            <a:r>
              <a:rPr lang="en-US" dirty="0">
                <a:solidFill>
                  <a:srgbClr val="000000"/>
                </a:solidFill>
              </a:rPr>
              <a:t> </a:t>
            </a:r>
            <a:r>
              <a:rPr lang="en-US" dirty="0" err="1">
                <a:solidFill>
                  <a:srgbClr val="000000"/>
                </a:solidFill>
              </a:rPr>
              <a:t>thấy</a:t>
            </a:r>
            <a:r>
              <a:rPr lang="en-US" dirty="0">
                <a:solidFill>
                  <a:srgbClr val="000000"/>
                </a:solidFill>
              </a:rPr>
              <a:t> </a:t>
            </a:r>
            <a:r>
              <a:rPr lang="en-US" dirty="0" err="1">
                <a:solidFill>
                  <a:srgbClr val="000000"/>
                </a:solidFill>
              </a:rPr>
              <a:t>những</a:t>
            </a:r>
            <a:r>
              <a:rPr lang="en-US" dirty="0">
                <a:solidFill>
                  <a:srgbClr val="000000"/>
                </a:solidFill>
              </a:rPr>
              <a:t> </a:t>
            </a:r>
            <a:r>
              <a:rPr lang="en-US" dirty="0" err="1">
                <a:solidFill>
                  <a:srgbClr val="000000"/>
                </a:solidFill>
              </a:rPr>
              <a:t>cảm</a:t>
            </a:r>
            <a:r>
              <a:rPr lang="en-US" dirty="0">
                <a:solidFill>
                  <a:srgbClr val="000000"/>
                </a:solidFill>
              </a:rPr>
              <a:t> </a:t>
            </a:r>
            <a:r>
              <a:rPr lang="en-US" dirty="0" err="1">
                <a:solidFill>
                  <a:srgbClr val="000000"/>
                </a:solidFill>
              </a:rPr>
              <a:t>giác</a:t>
            </a:r>
            <a:r>
              <a:rPr lang="en-US" dirty="0">
                <a:solidFill>
                  <a:srgbClr val="000000"/>
                </a:solidFill>
              </a:rPr>
              <a:t> </a:t>
            </a:r>
            <a:r>
              <a:rPr lang="en-US" dirty="0" err="1">
                <a:solidFill>
                  <a:srgbClr val="000000"/>
                </a:solidFill>
              </a:rPr>
              <a:t>ấm</a:t>
            </a:r>
            <a:r>
              <a:rPr lang="en-US" dirty="0">
                <a:solidFill>
                  <a:srgbClr val="000000"/>
                </a:solidFill>
              </a:rPr>
              <a:t> </a:t>
            </a:r>
            <a:r>
              <a:rPr lang="en-US" dirty="0" err="1">
                <a:solidFill>
                  <a:srgbClr val="000000"/>
                </a:solidFill>
              </a:rPr>
              <a:t>áp</a:t>
            </a:r>
            <a:r>
              <a:rPr lang="en-US" dirty="0">
                <a:solidFill>
                  <a:srgbClr val="000000"/>
                </a:solidFill>
              </a:rPr>
              <a:t> </a:t>
            </a:r>
            <a:r>
              <a:rPr lang="en-US" dirty="0" err="1">
                <a:solidFill>
                  <a:srgbClr val="000000"/>
                </a:solidFill>
              </a:rPr>
              <a:t>đã</a:t>
            </a:r>
            <a:r>
              <a:rPr lang="en-US" dirty="0">
                <a:solidFill>
                  <a:srgbClr val="000000"/>
                </a:solidFill>
              </a:rPr>
              <a:t> </a:t>
            </a:r>
            <a:r>
              <a:rPr lang="en-US" dirty="0" err="1">
                <a:solidFill>
                  <a:srgbClr val="000000"/>
                </a:solidFill>
              </a:rPr>
              <a:t>bao</a:t>
            </a:r>
            <a:r>
              <a:rPr lang="en-US" dirty="0">
                <a:solidFill>
                  <a:srgbClr val="000000"/>
                </a:solidFill>
              </a:rPr>
              <a:t> </a:t>
            </a:r>
            <a:r>
              <a:rPr lang="en-US" dirty="0" err="1">
                <a:solidFill>
                  <a:srgbClr val="000000"/>
                </a:solidFill>
              </a:rPr>
              <a:t>lâu</a:t>
            </a:r>
            <a:r>
              <a:rPr lang="en-US" dirty="0">
                <a:solidFill>
                  <a:srgbClr val="000000"/>
                </a:solidFill>
              </a:rPr>
              <a:t> </a:t>
            </a:r>
            <a:r>
              <a:rPr lang="en-US" dirty="0" err="1">
                <a:solidFill>
                  <a:srgbClr val="000000"/>
                </a:solidFill>
              </a:rPr>
              <a:t>mất</a:t>
            </a:r>
            <a:r>
              <a:rPr lang="en-US" dirty="0">
                <a:solidFill>
                  <a:srgbClr val="000000"/>
                </a:solidFill>
              </a:rPr>
              <a:t> </a:t>
            </a:r>
            <a:r>
              <a:rPr lang="en-US" dirty="0" err="1">
                <a:solidFill>
                  <a:srgbClr val="000000"/>
                </a:solidFill>
              </a:rPr>
              <a:t>đi</a:t>
            </a:r>
            <a:r>
              <a:rPr lang="en-US" dirty="0">
                <a:solidFill>
                  <a:srgbClr val="000000"/>
                </a:solidFill>
              </a:rPr>
              <a:t> </a:t>
            </a:r>
            <a:r>
              <a:rPr lang="en-US" dirty="0" err="1">
                <a:solidFill>
                  <a:srgbClr val="000000"/>
                </a:solidFill>
              </a:rPr>
              <a:t>bỗng</a:t>
            </a:r>
            <a:r>
              <a:rPr lang="en-US" dirty="0">
                <a:solidFill>
                  <a:srgbClr val="000000"/>
                </a:solidFill>
              </a:rPr>
              <a:t> </a:t>
            </a:r>
            <a:r>
              <a:rPr lang="en-US" dirty="0" err="1">
                <a:solidFill>
                  <a:srgbClr val="000000"/>
                </a:solidFill>
              </a:rPr>
              <a:t>lại</a:t>
            </a:r>
            <a:r>
              <a:rPr lang="en-US" dirty="0">
                <a:solidFill>
                  <a:srgbClr val="000000"/>
                </a:solidFill>
              </a:rPr>
              <a:t> </a:t>
            </a:r>
            <a:r>
              <a:rPr lang="en-US" dirty="0" err="1">
                <a:solidFill>
                  <a:srgbClr val="000000"/>
                </a:solidFill>
              </a:rPr>
              <a:t>mơn</a:t>
            </a:r>
            <a:r>
              <a:rPr lang="en-US" dirty="0">
                <a:solidFill>
                  <a:srgbClr val="000000"/>
                </a:solidFill>
              </a:rPr>
              <a:t> man </a:t>
            </a:r>
            <a:r>
              <a:rPr lang="en-US" dirty="0" err="1">
                <a:solidFill>
                  <a:srgbClr val="000000"/>
                </a:solidFill>
              </a:rPr>
              <a:t>khắp</a:t>
            </a:r>
            <a:r>
              <a:rPr lang="en-US" dirty="0">
                <a:solidFill>
                  <a:srgbClr val="000000"/>
                </a:solidFill>
              </a:rPr>
              <a:t> da </a:t>
            </a:r>
            <a:r>
              <a:rPr lang="en-US" dirty="0" err="1">
                <a:solidFill>
                  <a:srgbClr val="000000"/>
                </a:solidFill>
              </a:rPr>
              <a:t>thịt</a:t>
            </a:r>
            <a:r>
              <a:rPr lang="en-US" i="1" dirty="0">
                <a:solidFill>
                  <a:srgbClr val="000000"/>
                </a:solidFill>
              </a:rPr>
              <a:t>.- </a:t>
            </a:r>
            <a:r>
              <a:rPr lang="en-US" i="1" dirty="0" err="1">
                <a:solidFill>
                  <a:srgbClr val="000000"/>
                </a:solidFill>
              </a:rPr>
              <a:t>Cảm</a:t>
            </a:r>
            <a:r>
              <a:rPr lang="en-US" i="1" dirty="0">
                <a:solidFill>
                  <a:srgbClr val="000000"/>
                </a:solidFill>
              </a:rPr>
              <a:t> </a:t>
            </a:r>
            <a:r>
              <a:rPr lang="en-US" i="1" dirty="0" err="1">
                <a:solidFill>
                  <a:srgbClr val="000000"/>
                </a:solidFill>
              </a:rPr>
              <a:t>giác</a:t>
            </a:r>
            <a:r>
              <a:rPr lang="en-US" i="1" dirty="0">
                <a:solidFill>
                  <a:srgbClr val="000000"/>
                </a:solidFill>
              </a:rPr>
              <a:t> </a:t>
            </a:r>
            <a:r>
              <a:rPr lang="en-US" i="1" dirty="0" err="1">
                <a:solidFill>
                  <a:srgbClr val="000000"/>
                </a:solidFill>
              </a:rPr>
              <a:t>ấm</a:t>
            </a:r>
            <a:r>
              <a:rPr lang="en-US" i="1" dirty="0">
                <a:solidFill>
                  <a:srgbClr val="000000"/>
                </a:solidFill>
              </a:rPr>
              <a:t> </a:t>
            </a:r>
            <a:r>
              <a:rPr lang="en-US" i="1" dirty="0" err="1">
                <a:solidFill>
                  <a:srgbClr val="000000"/>
                </a:solidFill>
              </a:rPr>
              <a:t>áp</a:t>
            </a:r>
            <a:r>
              <a:rPr lang="en-US" i="1" dirty="0">
                <a:solidFill>
                  <a:srgbClr val="000000"/>
                </a:solidFill>
              </a:rPr>
              <a:t>, </a:t>
            </a:r>
            <a:r>
              <a:rPr lang="en-US" i="1" dirty="0" err="1">
                <a:solidFill>
                  <a:srgbClr val="000000"/>
                </a:solidFill>
              </a:rPr>
              <a:t>bình</a:t>
            </a:r>
            <a:r>
              <a:rPr lang="en-US" i="1" dirty="0">
                <a:solidFill>
                  <a:srgbClr val="000000"/>
                </a:solidFill>
              </a:rPr>
              <a:t> </a:t>
            </a:r>
            <a:r>
              <a:rPr lang="en-US" i="1" dirty="0" err="1">
                <a:solidFill>
                  <a:srgbClr val="000000"/>
                </a:solidFill>
              </a:rPr>
              <a:t>yên</a:t>
            </a:r>
            <a:r>
              <a:rPr lang="en-US" i="1" dirty="0">
                <a:solidFill>
                  <a:srgbClr val="000000"/>
                </a:solidFill>
              </a:rPr>
              <a:t> </a:t>
            </a:r>
            <a:r>
              <a:rPr lang="en-US" i="1" dirty="0" err="1">
                <a:solidFill>
                  <a:srgbClr val="000000"/>
                </a:solidFill>
              </a:rPr>
              <a:t>của</a:t>
            </a:r>
            <a:r>
              <a:rPr lang="en-US" i="1" dirty="0">
                <a:solidFill>
                  <a:srgbClr val="000000"/>
                </a:solidFill>
              </a:rPr>
              <a:t> </a:t>
            </a:r>
            <a:r>
              <a:rPr lang="en-US" i="1" dirty="0" err="1">
                <a:solidFill>
                  <a:srgbClr val="000000"/>
                </a:solidFill>
              </a:rPr>
              <a:t>bé</a:t>
            </a:r>
            <a:r>
              <a:rPr lang="en-US" i="1" dirty="0">
                <a:solidFill>
                  <a:srgbClr val="000000"/>
                </a:solidFill>
              </a:rPr>
              <a:t> </a:t>
            </a:r>
            <a:r>
              <a:rPr lang="en-US" i="1" dirty="0" err="1">
                <a:solidFill>
                  <a:srgbClr val="000000"/>
                </a:solidFill>
              </a:rPr>
              <a:t>Hồng</a:t>
            </a:r>
            <a:r>
              <a:rPr lang="en-US" dirty="0">
                <a:solidFill>
                  <a:srgbClr val="000000"/>
                </a:solidFill>
              </a:rPr>
              <a:t>;</a:t>
            </a:r>
          </a:p>
          <a:p>
            <a:pPr>
              <a:buFontTx/>
              <a:buChar char="-"/>
              <a:defRPr/>
            </a:pPr>
            <a:r>
              <a:rPr lang="en-US" dirty="0" err="1">
                <a:solidFill>
                  <a:srgbClr val="000000"/>
                </a:solidFill>
              </a:rPr>
              <a:t>Phải</a:t>
            </a:r>
            <a:r>
              <a:rPr lang="en-US" dirty="0">
                <a:solidFill>
                  <a:srgbClr val="000000"/>
                </a:solidFill>
              </a:rPr>
              <a:t> </a:t>
            </a:r>
            <a:r>
              <a:rPr lang="en-US" dirty="0" err="1">
                <a:solidFill>
                  <a:srgbClr val="000000"/>
                </a:solidFill>
              </a:rPr>
              <a:t>bé</a:t>
            </a:r>
            <a:r>
              <a:rPr lang="en-US" dirty="0">
                <a:solidFill>
                  <a:srgbClr val="000000"/>
                </a:solidFill>
              </a:rPr>
              <a:t> </a:t>
            </a:r>
            <a:r>
              <a:rPr lang="en-US" dirty="0" err="1">
                <a:solidFill>
                  <a:srgbClr val="000000"/>
                </a:solidFill>
              </a:rPr>
              <a:t>lại</a:t>
            </a:r>
            <a:r>
              <a:rPr lang="en-US" dirty="0">
                <a:solidFill>
                  <a:srgbClr val="000000"/>
                </a:solidFill>
              </a:rPr>
              <a:t> </a:t>
            </a:r>
            <a:r>
              <a:rPr lang="en-US" dirty="0" err="1">
                <a:solidFill>
                  <a:srgbClr val="000000"/>
                </a:solidFill>
              </a:rPr>
              <a:t>và</a:t>
            </a:r>
            <a:r>
              <a:rPr lang="en-US" dirty="0">
                <a:solidFill>
                  <a:srgbClr val="000000"/>
                </a:solidFill>
              </a:rPr>
              <a:t> </a:t>
            </a:r>
            <a:r>
              <a:rPr lang="en-US" dirty="0" err="1">
                <a:solidFill>
                  <a:srgbClr val="000000"/>
                </a:solidFill>
              </a:rPr>
              <a:t>lăn</a:t>
            </a:r>
            <a:r>
              <a:rPr lang="en-US" dirty="0">
                <a:solidFill>
                  <a:srgbClr val="000000"/>
                </a:solidFill>
              </a:rPr>
              <a:t> </a:t>
            </a:r>
            <a:r>
              <a:rPr lang="en-US" dirty="0" err="1">
                <a:solidFill>
                  <a:srgbClr val="000000"/>
                </a:solidFill>
              </a:rPr>
              <a:t>vào</a:t>
            </a:r>
            <a:r>
              <a:rPr lang="en-US" dirty="0">
                <a:solidFill>
                  <a:srgbClr val="000000"/>
                </a:solidFill>
              </a:rPr>
              <a:t> </a:t>
            </a:r>
            <a:r>
              <a:rPr lang="en-US" dirty="0" err="1">
                <a:solidFill>
                  <a:srgbClr val="000000"/>
                </a:solidFill>
              </a:rPr>
              <a:t>lòng</a:t>
            </a:r>
            <a:r>
              <a:rPr lang="en-US" dirty="0">
                <a:solidFill>
                  <a:srgbClr val="000000"/>
                </a:solidFill>
              </a:rPr>
              <a:t> … </a:t>
            </a:r>
            <a:r>
              <a:rPr lang="en-US" dirty="0" err="1">
                <a:solidFill>
                  <a:srgbClr val="000000"/>
                </a:solidFill>
              </a:rPr>
              <a:t>êm</a:t>
            </a:r>
            <a:r>
              <a:rPr lang="en-US" dirty="0">
                <a:solidFill>
                  <a:srgbClr val="000000"/>
                </a:solidFill>
              </a:rPr>
              <a:t> </a:t>
            </a:r>
            <a:r>
              <a:rPr lang="en-US" dirty="0" err="1">
                <a:solidFill>
                  <a:srgbClr val="000000"/>
                </a:solidFill>
              </a:rPr>
              <a:t>dịu</a:t>
            </a:r>
            <a:r>
              <a:rPr lang="en-US" dirty="0">
                <a:solidFill>
                  <a:srgbClr val="000000"/>
                </a:solidFill>
              </a:rPr>
              <a:t> </a:t>
            </a:r>
            <a:r>
              <a:rPr lang="en-US" dirty="0" err="1">
                <a:solidFill>
                  <a:srgbClr val="000000"/>
                </a:solidFill>
              </a:rPr>
              <a:t>vô</a:t>
            </a:r>
            <a:r>
              <a:rPr lang="en-US" dirty="0">
                <a:solidFill>
                  <a:srgbClr val="000000"/>
                </a:solidFill>
              </a:rPr>
              <a:t> </a:t>
            </a:r>
            <a:r>
              <a:rPr lang="en-US" dirty="0" err="1">
                <a:solidFill>
                  <a:srgbClr val="000000"/>
                </a:solidFill>
              </a:rPr>
              <a:t>cùng</a:t>
            </a:r>
            <a:r>
              <a:rPr lang="en-US" dirty="0">
                <a:solidFill>
                  <a:srgbClr val="000000"/>
                </a:solidFill>
              </a:rPr>
              <a:t>.- </a:t>
            </a:r>
            <a:r>
              <a:rPr lang="en-US" i="1" dirty="0" err="1">
                <a:solidFill>
                  <a:srgbClr val="000000"/>
                </a:solidFill>
              </a:rPr>
              <a:t>Niềm</a:t>
            </a:r>
            <a:r>
              <a:rPr lang="en-US" i="1" dirty="0">
                <a:solidFill>
                  <a:srgbClr val="000000"/>
                </a:solidFill>
              </a:rPr>
              <a:t> </a:t>
            </a:r>
            <a:r>
              <a:rPr lang="en-US" i="1" dirty="0" err="1">
                <a:solidFill>
                  <a:srgbClr val="000000"/>
                </a:solidFill>
              </a:rPr>
              <a:t>vui</a:t>
            </a:r>
            <a:r>
              <a:rPr lang="en-US" i="1" dirty="0">
                <a:solidFill>
                  <a:srgbClr val="000000"/>
                </a:solidFill>
              </a:rPr>
              <a:t> </a:t>
            </a:r>
            <a:r>
              <a:rPr lang="en-US" i="1" dirty="0" err="1">
                <a:solidFill>
                  <a:srgbClr val="000000"/>
                </a:solidFill>
              </a:rPr>
              <a:t>sướng</a:t>
            </a:r>
            <a:r>
              <a:rPr lang="en-US" i="1" dirty="0">
                <a:solidFill>
                  <a:srgbClr val="000000"/>
                </a:solidFill>
              </a:rPr>
              <a:t> </a:t>
            </a:r>
            <a:r>
              <a:rPr lang="en-US" i="1" dirty="0" err="1">
                <a:solidFill>
                  <a:srgbClr val="000000"/>
                </a:solidFill>
              </a:rPr>
              <a:t>cực</a:t>
            </a:r>
            <a:r>
              <a:rPr lang="en-US" i="1" dirty="0">
                <a:solidFill>
                  <a:srgbClr val="000000"/>
                </a:solidFill>
              </a:rPr>
              <a:t> </a:t>
            </a:r>
            <a:r>
              <a:rPr lang="en-US" i="1" dirty="0" err="1">
                <a:solidFill>
                  <a:srgbClr val="000000"/>
                </a:solidFill>
              </a:rPr>
              <a:t>độ</a:t>
            </a:r>
            <a:r>
              <a:rPr lang="en-US" i="1" dirty="0">
                <a:solidFill>
                  <a:srgbClr val="000000"/>
                </a:solidFill>
              </a:rPr>
              <a:t> </a:t>
            </a:r>
            <a:r>
              <a:rPr lang="en-US" i="1" dirty="0" err="1">
                <a:solidFill>
                  <a:srgbClr val="000000"/>
                </a:solidFill>
              </a:rPr>
              <a:t>của</a:t>
            </a:r>
            <a:r>
              <a:rPr lang="en-US" i="1" dirty="0">
                <a:solidFill>
                  <a:srgbClr val="000000"/>
                </a:solidFill>
              </a:rPr>
              <a:t> </a:t>
            </a:r>
            <a:r>
              <a:rPr lang="en-US" i="1" dirty="0" err="1">
                <a:solidFill>
                  <a:srgbClr val="000000"/>
                </a:solidFill>
              </a:rPr>
              <a:t>bé</a:t>
            </a:r>
            <a:r>
              <a:rPr lang="en-US" i="1" dirty="0">
                <a:solidFill>
                  <a:srgbClr val="000000"/>
                </a:solidFill>
              </a:rPr>
              <a:t> </a:t>
            </a:r>
            <a:r>
              <a:rPr lang="en-US" i="1" dirty="0" err="1">
                <a:solidFill>
                  <a:srgbClr val="000000"/>
                </a:solidFill>
              </a:rPr>
              <a:t>Hồng</a:t>
            </a:r>
            <a:r>
              <a:rPr lang="en-US" dirty="0">
                <a:solidFill>
                  <a:srgbClr val="000000"/>
                </a:solidFill>
              </a:rPr>
              <a:t>.</a:t>
            </a:r>
          </a:p>
        </p:txBody>
      </p:sp>
      <p:sp>
        <p:nvSpPr>
          <p:cNvPr id="22533" name="TextBox 5"/>
          <p:cNvSpPr txBox="1">
            <a:spLocks noChangeArrowheads="1"/>
          </p:cNvSpPr>
          <p:nvPr/>
        </p:nvSpPr>
        <p:spPr bwMode="auto">
          <a:xfrm>
            <a:off x="2209800" y="76200"/>
            <a:ext cx="19050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000" b="1">
                <a:solidFill>
                  <a:srgbClr val="000000"/>
                </a:solidFill>
              </a:rPr>
              <a:t>Yếu tố tự sự</a:t>
            </a:r>
          </a:p>
        </p:txBody>
      </p:sp>
      <p:sp>
        <p:nvSpPr>
          <p:cNvPr id="22534" name="TextBox 7"/>
          <p:cNvSpPr txBox="1">
            <a:spLocks noChangeArrowheads="1"/>
          </p:cNvSpPr>
          <p:nvPr/>
        </p:nvSpPr>
        <p:spPr bwMode="auto">
          <a:xfrm>
            <a:off x="5105400" y="76200"/>
            <a:ext cx="22098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000" b="1">
                <a:solidFill>
                  <a:srgbClr val="000000"/>
                </a:solidFill>
              </a:rPr>
              <a:t>Yếu tố miêu tả</a:t>
            </a:r>
          </a:p>
        </p:txBody>
      </p:sp>
      <p:sp>
        <p:nvSpPr>
          <p:cNvPr id="22535" name="TextBox 8"/>
          <p:cNvSpPr txBox="1">
            <a:spLocks noChangeArrowheads="1"/>
          </p:cNvSpPr>
          <p:nvPr/>
        </p:nvSpPr>
        <p:spPr bwMode="auto">
          <a:xfrm>
            <a:off x="7878763" y="112713"/>
            <a:ext cx="24384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000" b="1">
                <a:solidFill>
                  <a:srgbClr val="000000"/>
                </a:solidFill>
              </a:rPr>
              <a:t>Yếu tố biểu cảm</a:t>
            </a:r>
          </a:p>
        </p:txBody>
      </p:sp>
      <p:sp>
        <p:nvSpPr>
          <p:cNvPr id="10" name="TextBox 9"/>
          <p:cNvSpPr txBox="1"/>
          <p:nvPr/>
        </p:nvSpPr>
        <p:spPr>
          <a:xfrm>
            <a:off x="4703763" y="4776439"/>
            <a:ext cx="2895600" cy="646331"/>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en-US" dirty="0">
                <a:solidFill>
                  <a:srgbClr val="FFFFFF"/>
                </a:solidFill>
              </a:rPr>
              <a:t> </a:t>
            </a:r>
            <a:r>
              <a:rPr lang="en-US" dirty="0" err="1">
                <a:solidFill>
                  <a:srgbClr val="FFFFFF"/>
                </a:solidFill>
              </a:rPr>
              <a:t>Diễn</a:t>
            </a:r>
            <a:r>
              <a:rPr lang="en-US" dirty="0">
                <a:solidFill>
                  <a:srgbClr val="FFFFFF"/>
                </a:solidFill>
              </a:rPr>
              <a:t> </a:t>
            </a:r>
            <a:r>
              <a:rPr lang="en-US" dirty="0" err="1">
                <a:solidFill>
                  <a:srgbClr val="FFFFFF"/>
                </a:solidFill>
              </a:rPr>
              <a:t>biến</a:t>
            </a:r>
            <a:r>
              <a:rPr lang="en-US" dirty="0">
                <a:solidFill>
                  <a:srgbClr val="FFFFFF"/>
                </a:solidFill>
              </a:rPr>
              <a:t> </a:t>
            </a:r>
            <a:r>
              <a:rPr lang="en-US" dirty="0" err="1">
                <a:solidFill>
                  <a:srgbClr val="FFFFFF"/>
                </a:solidFill>
              </a:rPr>
              <a:t>của</a:t>
            </a:r>
            <a:r>
              <a:rPr lang="en-US" dirty="0">
                <a:solidFill>
                  <a:srgbClr val="FFFFFF"/>
                </a:solidFill>
              </a:rPr>
              <a:t> </a:t>
            </a:r>
            <a:r>
              <a:rPr lang="en-US" dirty="0" err="1">
                <a:solidFill>
                  <a:srgbClr val="FFFFFF"/>
                </a:solidFill>
              </a:rPr>
              <a:t>sự</a:t>
            </a:r>
            <a:r>
              <a:rPr lang="en-US" dirty="0">
                <a:solidFill>
                  <a:srgbClr val="FFFFFF"/>
                </a:solidFill>
              </a:rPr>
              <a:t> </a:t>
            </a:r>
            <a:r>
              <a:rPr lang="en-US" dirty="0" err="1">
                <a:solidFill>
                  <a:srgbClr val="FFFFFF"/>
                </a:solidFill>
              </a:rPr>
              <a:t>việc</a:t>
            </a:r>
            <a:r>
              <a:rPr lang="en-US" dirty="0">
                <a:solidFill>
                  <a:srgbClr val="FFFFFF"/>
                </a:solidFill>
              </a:rPr>
              <a:t> </a:t>
            </a:r>
            <a:r>
              <a:rPr lang="en-US" dirty="0" err="1">
                <a:solidFill>
                  <a:srgbClr val="FFFFFF"/>
                </a:solidFill>
              </a:rPr>
              <a:t>và</a:t>
            </a:r>
            <a:r>
              <a:rPr lang="en-US" dirty="0">
                <a:solidFill>
                  <a:srgbClr val="FFFFFF"/>
                </a:solidFill>
              </a:rPr>
              <a:t>  </a:t>
            </a:r>
            <a:r>
              <a:rPr lang="en-US" dirty="0" err="1">
                <a:solidFill>
                  <a:srgbClr val="FFFFFF"/>
                </a:solidFill>
              </a:rPr>
              <a:t>chân</a:t>
            </a:r>
            <a:r>
              <a:rPr lang="en-US" dirty="0">
                <a:solidFill>
                  <a:srgbClr val="FFFFFF"/>
                </a:solidFill>
              </a:rPr>
              <a:t> dung </a:t>
            </a:r>
            <a:r>
              <a:rPr lang="en-US" dirty="0" err="1">
                <a:solidFill>
                  <a:srgbClr val="FFFFFF"/>
                </a:solidFill>
              </a:rPr>
              <a:t>nhân</a:t>
            </a:r>
            <a:r>
              <a:rPr lang="en-US" dirty="0">
                <a:solidFill>
                  <a:srgbClr val="FFFFFF"/>
                </a:solidFill>
              </a:rPr>
              <a:t> </a:t>
            </a:r>
            <a:r>
              <a:rPr lang="en-US" dirty="0" err="1">
                <a:solidFill>
                  <a:srgbClr val="FFFFFF"/>
                </a:solidFill>
              </a:rPr>
              <a:t>vật</a:t>
            </a:r>
            <a:r>
              <a:rPr lang="en-US" dirty="0">
                <a:solidFill>
                  <a:srgbClr val="FFFFFF"/>
                </a:solidFill>
              </a:rPr>
              <a:t>.</a:t>
            </a:r>
          </a:p>
        </p:txBody>
      </p:sp>
      <p:sp>
        <p:nvSpPr>
          <p:cNvPr id="11" name="TextBox 10"/>
          <p:cNvSpPr txBox="1"/>
          <p:nvPr/>
        </p:nvSpPr>
        <p:spPr>
          <a:xfrm>
            <a:off x="7696200" y="4800601"/>
            <a:ext cx="2895600" cy="646331"/>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en-US" dirty="0">
                <a:solidFill>
                  <a:srgbClr val="FFFFFF"/>
                </a:solidFill>
              </a:rPr>
              <a:t> </a:t>
            </a:r>
            <a:r>
              <a:rPr lang="en-US" dirty="0" err="1">
                <a:solidFill>
                  <a:srgbClr val="FFFFFF"/>
                </a:solidFill>
              </a:rPr>
              <a:t>Các</a:t>
            </a:r>
            <a:r>
              <a:rPr lang="en-US" dirty="0">
                <a:solidFill>
                  <a:srgbClr val="FFFFFF"/>
                </a:solidFill>
              </a:rPr>
              <a:t> </a:t>
            </a:r>
            <a:r>
              <a:rPr lang="en-US" dirty="0" err="1">
                <a:solidFill>
                  <a:srgbClr val="FFFFFF"/>
                </a:solidFill>
              </a:rPr>
              <a:t>cung</a:t>
            </a:r>
            <a:r>
              <a:rPr lang="en-US" dirty="0">
                <a:solidFill>
                  <a:srgbClr val="FFFFFF"/>
                </a:solidFill>
              </a:rPr>
              <a:t> </a:t>
            </a:r>
            <a:r>
              <a:rPr lang="en-US" dirty="0" err="1">
                <a:solidFill>
                  <a:srgbClr val="FFFFFF"/>
                </a:solidFill>
              </a:rPr>
              <a:t>bậc</a:t>
            </a:r>
            <a:r>
              <a:rPr lang="en-US" dirty="0">
                <a:solidFill>
                  <a:srgbClr val="FFFFFF"/>
                </a:solidFill>
              </a:rPr>
              <a:t> </a:t>
            </a:r>
            <a:r>
              <a:rPr lang="en-US" dirty="0" err="1">
                <a:solidFill>
                  <a:srgbClr val="FFFFFF"/>
                </a:solidFill>
              </a:rPr>
              <a:t>cảm</a:t>
            </a:r>
            <a:r>
              <a:rPr lang="en-US" dirty="0">
                <a:solidFill>
                  <a:srgbClr val="FFFFFF"/>
                </a:solidFill>
              </a:rPr>
              <a:t> </a:t>
            </a:r>
            <a:r>
              <a:rPr lang="en-US" dirty="0" err="1">
                <a:solidFill>
                  <a:srgbClr val="FFFFFF"/>
                </a:solidFill>
              </a:rPr>
              <a:t>xúc</a:t>
            </a:r>
            <a:r>
              <a:rPr lang="en-US" dirty="0">
                <a:solidFill>
                  <a:srgbClr val="FFFFFF"/>
                </a:solidFill>
              </a:rPr>
              <a:t> </a:t>
            </a:r>
            <a:r>
              <a:rPr lang="en-US" dirty="0" err="1">
                <a:solidFill>
                  <a:srgbClr val="FFFFFF"/>
                </a:solidFill>
              </a:rPr>
              <a:t>của</a:t>
            </a:r>
            <a:r>
              <a:rPr lang="en-US" dirty="0">
                <a:solidFill>
                  <a:srgbClr val="FFFFFF"/>
                </a:solidFill>
              </a:rPr>
              <a:t> </a:t>
            </a:r>
            <a:r>
              <a:rPr lang="en-US" dirty="0" err="1">
                <a:solidFill>
                  <a:srgbClr val="FFFFFF"/>
                </a:solidFill>
              </a:rPr>
              <a:t>nhân</a:t>
            </a:r>
            <a:r>
              <a:rPr lang="en-US" dirty="0">
                <a:solidFill>
                  <a:srgbClr val="FFFFFF"/>
                </a:solidFill>
              </a:rPr>
              <a:t> </a:t>
            </a:r>
            <a:r>
              <a:rPr lang="en-US" dirty="0" err="1">
                <a:solidFill>
                  <a:srgbClr val="FFFFFF"/>
                </a:solidFill>
              </a:rPr>
              <a:t>vật</a:t>
            </a:r>
            <a:r>
              <a:rPr lang="en-US" dirty="0">
                <a:solidFill>
                  <a:srgbClr val="FFFFFF"/>
                </a:solidFill>
              </a:rPr>
              <a:t>.</a:t>
            </a:r>
          </a:p>
        </p:txBody>
      </p:sp>
      <p:sp>
        <p:nvSpPr>
          <p:cNvPr id="22542" name="Down Arrow 11"/>
          <p:cNvSpPr>
            <a:spLocks noChangeArrowheads="1"/>
          </p:cNvSpPr>
          <p:nvPr/>
        </p:nvSpPr>
        <p:spPr bwMode="auto">
          <a:xfrm>
            <a:off x="6054725" y="4572000"/>
            <a:ext cx="152400" cy="228600"/>
          </a:xfrm>
          <a:prstGeom prst="downArrow">
            <a:avLst>
              <a:gd name="adj1" fmla="val 50000"/>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22543" name="Down Arrow 12"/>
          <p:cNvSpPr>
            <a:spLocks noChangeArrowheads="1"/>
          </p:cNvSpPr>
          <p:nvPr/>
        </p:nvSpPr>
        <p:spPr bwMode="auto">
          <a:xfrm>
            <a:off x="8991600" y="4572000"/>
            <a:ext cx="152400" cy="228600"/>
          </a:xfrm>
          <a:prstGeom prst="downArrow">
            <a:avLst>
              <a:gd name="adj1" fmla="val 50000"/>
              <a:gd name="adj2"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 name="TextBox 13"/>
          <p:cNvSpPr txBox="1"/>
          <p:nvPr/>
        </p:nvSpPr>
        <p:spPr>
          <a:xfrm>
            <a:off x="1732568" y="5405488"/>
            <a:ext cx="2590800" cy="646331"/>
          </a:xfrm>
          <a:prstGeom prst="rect">
            <a:avLst/>
          </a:prstGeom>
          <a:solidFill>
            <a:srgbClr val="996633"/>
          </a:solidFill>
        </p:spPr>
        <p:style>
          <a:lnRef idx="0">
            <a:schemeClr val="accent2"/>
          </a:lnRef>
          <a:fillRef idx="3">
            <a:schemeClr val="accent2"/>
          </a:fillRef>
          <a:effectRef idx="3">
            <a:schemeClr val="accent2"/>
          </a:effectRef>
          <a:fontRef idx="minor">
            <a:schemeClr val="lt1"/>
          </a:fontRef>
        </p:style>
        <p:txBody>
          <a:bodyPr>
            <a:spAutoFit/>
          </a:bodyPr>
          <a:lstStyle/>
          <a:p>
            <a:pPr eaLnBrk="1" hangingPunct="1">
              <a:defRPr/>
            </a:pPr>
            <a:r>
              <a:rPr lang="en-US" b="1" dirty="0" err="1">
                <a:solidFill>
                  <a:srgbClr val="FFFFFF"/>
                </a:solidFill>
              </a:rPr>
              <a:t>Truyện</a:t>
            </a:r>
            <a:r>
              <a:rPr lang="en-US" b="1" dirty="0">
                <a:solidFill>
                  <a:srgbClr val="FFFFFF"/>
                </a:solidFill>
              </a:rPr>
              <a:t> </a:t>
            </a:r>
            <a:r>
              <a:rPr lang="en-US" b="1" dirty="0" err="1">
                <a:solidFill>
                  <a:srgbClr val="FFFFFF"/>
                </a:solidFill>
              </a:rPr>
              <a:t>kể</a:t>
            </a:r>
            <a:r>
              <a:rPr lang="en-US" b="1" dirty="0">
                <a:solidFill>
                  <a:srgbClr val="FFFFFF"/>
                </a:solidFill>
              </a:rPr>
              <a:t> </a:t>
            </a:r>
            <a:r>
              <a:rPr lang="en-US" b="1" dirty="0" err="1">
                <a:solidFill>
                  <a:srgbClr val="FFFFFF"/>
                </a:solidFill>
              </a:rPr>
              <a:t>về</a:t>
            </a:r>
            <a:r>
              <a:rPr lang="en-US" b="1" dirty="0">
                <a:solidFill>
                  <a:srgbClr val="FFFFFF"/>
                </a:solidFill>
              </a:rPr>
              <a:t> </a:t>
            </a:r>
            <a:r>
              <a:rPr lang="en-US" b="1" dirty="0" err="1">
                <a:solidFill>
                  <a:srgbClr val="FFFFFF"/>
                </a:solidFill>
              </a:rPr>
              <a:t>việc</a:t>
            </a:r>
            <a:r>
              <a:rPr lang="en-US" b="1" dirty="0">
                <a:solidFill>
                  <a:srgbClr val="FFFFFF"/>
                </a:solidFill>
              </a:rPr>
              <a:t> </a:t>
            </a:r>
            <a:r>
              <a:rPr lang="en-US" b="1" dirty="0" err="1">
                <a:solidFill>
                  <a:srgbClr val="FFFFFF"/>
                </a:solidFill>
              </a:rPr>
              <a:t>gì</a:t>
            </a:r>
            <a:r>
              <a:rPr lang="en-US" b="1" dirty="0">
                <a:solidFill>
                  <a:srgbClr val="FFFFFF"/>
                </a:solidFill>
              </a:rPr>
              <a:t>?</a:t>
            </a:r>
          </a:p>
          <a:p>
            <a:pPr eaLnBrk="1" hangingPunct="1">
              <a:defRPr/>
            </a:pPr>
            <a:endParaRPr lang="en-US" b="1" dirty="0">
              <a:solidFill>
                <a:srgbClr val="FFFFFF"/>
              </a:solidFill>
            </a:endParaRPr>
          </a:p>
        </p:txBody>
      </p:sp>
      <p:sp>
        <p:nvSpPr>
          <p:cNvPr id="15" name="TextBox 14"/>
          <p:cNvSpPr txBox="1"/>
          <p:nvPr/>
        </p:nvSpPr>
        <p:spPr>
          <a:xfrm>
            <a:off x="4645025" y="5486400"/>
            <a:ext cx="2971800" cy="369332"/>
          </a:xfrm>
          <a:prstGeom prst="rect">
            <a:avLst/>
          </a:prstGeom>
          <a:solidFill>
            <a:srgbClr val="996633"/>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n-US" b="1" dirty="0" err="1">
                <a:solidFill>
                  <a:srgbClr val="FFFFFF"/>
                </a:solidFill>
              </a:rPr>
              <a:t>Việc</a:t>
            </a:r>
            <a:r>
              <a:rPr lang="en-US" b="1" dirty="0">
                <a:solidFill>
                  <a:srgbClr val="FFFFFF"/>
                </a:solidFill>
              </a:rPr>
              <a:t> </a:t>
            </a:r>
            <a:r>
              <a:rPr lang="en-US" b="1" dirty="0" err="1">
                <a:solidFill>
                  <a:srgbClr val="FFFFFF"/>
                </a:solidFill>
              </a:rPr>
              <a:t>đó</a:t>
            </a:r>
            <a:r>
              <a:rPr lang="en-US" b="1" dirty="0">
                <a:solidFill>
                  <a:srgbClr val="FFFFFF"/>
                </a:solidFill>
              </a:rPr>
              <a:t> </a:t>
            </a:r>
            <a:r>
              <a:rPr lang="en-US" b="1" dirty="0" err="1">
                <a:solidFill>
                  <a:srgbClr val="FFFFFF"/>
                </a:solidFill>
              </a:rPr>
              <a:t>diễn</a:t>
            </a:r>
            <a:r>
              <a:rPr lang="en-US" b="1" dirty="0">
                <a:solidFill>
                  <a:srgbClr val="FFFFFF"/>
                </a:solidFill>
              </a:rPr>
              <a:t> </a:t>
            </a:r>
            <a:r>
              <a:rPr lang="en-US" b="1" dirty="0" err="1">
                <a:solidFill>
                  <a:srgbClr val="FFFFFF"/>
                </a:solidFill>
              </a:rPr>
              <a:t>ra</a:t>
            </a:r>
            <a:r>
              <a:rPr lang="en-US" b="1" dirty="0">
                <a:solidFill>
                  <a:srgbClr val="FFFFFF"/>
                </a:solidFill>
              </a:rPr>
              <a:t> </a:t>
            </a:r>
            <a:r>
              <a:rPr lang="en-US" b="1" dirty="0" err="1">
                <a:solidFill>
                  <a:srgbClr val="FFFFFF"/>
                </a:solidFill>
              </a:rPr>
              <a:t>như</a:t>
            </a:r>
            <a:r>
              <a:rPr lang="en-US" b="1" dirty="0">
                <a:solidFill>
                  <a:srgbClr val="FFFFFF"/>
                </a:solidFill>
              </a:rPr>
              <a:t> </a:t>
            </a:r>
            <a:r>
              <a:rPr lang="en-US" b="1" dirty="0" err="1">
                <a:solidFill>
                  <a:srgbClr val="FFFFFF"/>
                </a:solidFill>
              </a:rPr>
              <a:t>thế</a:t>
            </a:r>
            <a:r>
              <a:rPr lang="en-US" b="1" dirty="0">
                <a:solidFill>
                  <a:srgbClr val="FFFFFF"/>
                </a:solidFill>
              </a:rPr>
              <a:t> </a:t>
            </a:r>
            <a:r>
              <a:rPr lang="en-US" b="1" dirty="0" err="1">
                <a:solidFill>
                  <a:srgbClr val="FFFFFF"/>
                </a:solidFill>
              </a:rPr>
              <a:t>nào</a:t>
            </a:r>
            <a:r>
              <a:rPr lang="en-US" b="1" dirty="0">
                <a:solidFill>
                  <a:srgbClr val="FFFFFF"/>
                </a:solidFill>
              </a:rPr>
              <a:t>?</a:t>
            </a:r>
          </a:p>
        </p:txBody>
      </p:sp>
      <p:sp>
        <p:nvSpPr>
          <p:cNvPr id="17" name="TextBox 16"/>
          <p:cNvSpPr txBox="1"/>
          <p:nvPr/>
        </p:nvSpPr>
        <p:spPr>
          <a:xfrm>
            <a:off x="7772400" y="5491900"/>
            <a:ext cx="2743200" cy="646331"/>
          </a:xfrm>
          <a:prstGeom prst="rect">
            <a:avLst/>
          </a:prstGeom>
          <a:solidFill>
            <a:srgbClr val="996633"/>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1" hangingPunct="1">
              <a:defRPr/>
            </a:pPr>
            <a:r>
              <a:rPr lang="en-US" b="1" dirty="0" err="1">
                <a:solidFill>
                  <a:srgbClr val="FFFFFF"/>
                </a:solidFill>
              </a:rPr>
              <a:t>Các</a:t>
            </a:r>
            <a:r>
              <a:rPr lang="en-US" b="1" dirty="0">
                <a:solidFill>
                  <a:srgbClr val="FFFFFF"/>
                </a:solidFill>
              </a:rPr>
              <a:t> </a:t>
            </a:r>
            <a:r>
              <a:rPr lang="en-US" b="1" dirty="0" err="1">
                <a:solidFill>
                  <a:srgbClr val="FFFFFF"/>
                </a:solidFill>
              </a:rPr>
              <a:t>nhân</a:t>
            </a:r>
            <a:r>
              <a:rPr lang="en-US" b="1" dirty="0">
                <a:solidFill>
                  <a:srgbClr val="FFFFFF"/>
                </a:solidFill>
              </a:rPr>
              <a:t> </a:t>
            </a:r>
            <a:r>
              <a:rPr lang="en-US" b="1" dirty="0" err="1">
                <a:solidFill>
                  <a:srgbClr val="FFFFFF"/>
                </a:solidFill>
              </a:rPr>
              <a:t>vật</a:t>
            </a:r>
            <a:r>
              <a:rPr lang="en-US" b="1" dirty="0">
                <a:solidFill>
                  <a:srgbClr val="FFFFFF"/>
                </a:solidFill>
              </a:rPr>
              <a:t> </a:t>
            </a:r>
            <a:r>
              <a:rPr lang="en-US" b="1" dirty="0" err="1">
                <a:solidFill>
                  <a:srgbClr val="FFFFFF"/>
                </a:solidFill>
              </a:rPr>
              <a:t>có</a:t>
            </a:r>
            <a:r>
              <a:rPr lang="en-US" b="1" dirty="0">
                <a:solidFill>
                  <a:srgbClr val="FFFFFF"/>
                </a:solidFill>
              </a:rPr>
              <a:t> </a:t>
            </a:r>
            <a:r>
              <a:rPr lang="en-US" b="1" dirty="0" err="1">
                <a:solidFill>
                  <a:srgbClr val="FFFFFF"/>
                </a:solidFill>
              </a:rPr>
              <a:t>những</a:t>
            </a:r>
            <a:r>
              <a:rPr lang="en-US" b="1" dirty="0">
                <a:solidFill>
                  <a:srgbClr val="FFFFFF"/>
                </a:solidFill>
              </a:rPr>
              <a:t> </a:t>
            </a:r>
            <a:r>
              <a:rPr lang="en-US" b="1" dirty="0" err="1">
                <a:solidFill>
                  <a:srgbClr val="FFFFFF"/>
                </a:solidFill>
              </a:rPr>
              <a:t>thái</a:t>
            </a:r>
            <a:r>
              <a:rPr lang="en-US" b="1" dirty="0">
                <a:solidFill>
                  <a:srgbClr val="FFFFFF"/>
                </a:solidFill>
              </a:rPr>
              <a:t> </a:t>
            </a:r>
            <a:r>
              <a:rPr lang="en-US" b="1" dirty="0" err="1">
                <a:solidFill>
                  <a:srgbClr val="FFFFFF"/>
                </a:solidFill>
              </a:rPr>
              <a:t>độ</a:t>
            </a:r>
            <a:r>
              <a:rPr lang="en-US" b="1" dirty="0">
                <a:solidFill>
                  <a:srgbClr val="FFFFFF"/>
                </a:solidFill>
              </a:rPr>
              <a:t> </a:t>
            </a:r>
            <a:r>
              <a:rPr lang="en-US" b="1" dirty="0" err="1">
                <a:solidFill>
                  <a:srgbClr val="FFFFFF"/>
                </a:solidFill>
              </a:rPr>
              <a:t>và</a:t>
            </a:r>
            <a:r>
              <a:rPr lang="en-US" b="1" dirty="0">
                <a:solidFill>
                  <a:srgbClr val="FFFFFF"/>
                </a:solidFill>
              </a:rPr>
              <a:t> </a:t>
            </a:r>
            <a:r>
              <a:rPr lang="en-US" b="1" dirty="0" err="1">
                <a:solidFill>
                  <a:srgbClr val="FFFFFF"/>
                </a:solidFill>
              </a:rPr>
              <a:t>tình</a:t>
            </a:r>
            <a:r>
              <a:rPr lang="en-US" b="1" dirty="0">
                <a:solidFill>
                  <a:srgbClr val="FFFFFF"/>
                </a:solidFill>
              </a:rPr>
              <a:t> </a:t>
            </a:r>
            <a:r>
              <a:rPr lang="en-US" b="1" dirty="0" err="1">
                <a:solidFill>
                  <a:srgbClr val="FFFFFF"/>
                </a:solidFill>
              </a:rPr>
              <a:t>cảm</a:t>
            </a:r>
            <a:r>
              <a:rPr lang="en-US" b="1" dirty="0">
                <a:solidFill>
                  <a:srgbClr val="FFFFFF"/>
                </a:solidFill>
              </a:rPr>
              <a:t> </a:t>
            </a:r>
            <a:r>
              <a:rPr lang="en-US" b="1" dirty="0" err="1">
                <a:solidFill>
                  <a:srgbClr val="FFFFFF"/>
                </a:solidFill>
              </a:rPr>
              <a:t>gì</a:t>
            </a:r>
            <a:r>
              <a:rPr lang="en-US" b="1" dirty="0">
                <a:solidFill>
                  <a:srgbClr val="FFFFFF"/>
                </a:solidFill>
              </a:rPr>
              <a:t>?</a:t>
            </a:r>
          </a:p>
        </p:txBody>
      </p:sp>
      <p:sp>
        <p:nvSpPr>
          <p:cNvPr id="16" name="Rectangle 15"/>
          <p:cNvSpPr>
            <a:spLocks noChangeArrowheads="1"/>
          </p:cNvSpPr>
          <p:nvPr/>
        </p:nvSpPr>
        <p:spPr bwMode="auto">
          <a:xfrm>
            <a:off x="1524000" y="6172200"/>
            <a:ext cx="9144000" cy="723900"/>
          </a:xfrm>
          <a:prstGeom prst="rect">
            <a:avLst/>
          </a:prstGeom>
          <a:solidFill>
            <a:srgbClr val="FF0000"/>
          </a:solidFill>
          <a:ln w="9525" algn="ctr">
            <a:solidFill>
              <a:schemeClr val="bg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a:solidFill>
                  <a:schemeClr val="bg1"/>
                </a:solidFill>
              </a:rPr>
              <a:t>Trong văn tự sự thường đan xen các yếu tố miêu tả và biểu cảm, giúp cho câu chuyện sinh động và sâu sắc hơn.</a:t>
            </a:r>
          </a:p>
        </p:txBody>
      </p:sp>
    </p:spTree>
    <p:extLst>
      <p:ext uri="{BB962C8B-B14F-4D97-AF65-F5344CB8AC3E}">
        <p14:creationId xmlns:p14="http://schemas.microsoft.com/office/powerpoint/2010/main" val="1242107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52600" y="1066800"/>
            <a:ext cx="27432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800" b="1" dirty="0" err="1">
                <a:solidFill>
                  <a:srgbClr val="000000"/>
                </a:solidFill>
              </a:rPr>
              <a:t>Yếu</a:t>
            </a:r>
            <a:r>
              <a:rPr lang="en-US" altLang="en-US" sz="2800" b="1" dirty="0">
                <a:solidFill>
                  <a:srgbClr val="000000"/>
                </a:solidFill>
              </a:rPr>
              <a:t> </a:t>
            </a:r>
            <a:r>
              <a:rPr lang="en-US" altLang="en-US" sz="2800" b="1" dirty="0" err="1">
                <a:solidFill>
                  <a:srgbClr val="000000"/>
                </a:solidFill>
              </a:rPr>
              <a:t>tố</a:t>
            </a:r>
            <a:r>
              <a:rPr lang="en-US" altLang="en-US" sz="2800" b="1" dirty="0">
                <a:solidFill>
                  <a:srgbClr val="000000"/>
                </a:solidFill>
              </a:rPr>
              <a:t> </a:t>
            </a:r>
            <a:r>
              <a:rPr lang="en-US" altLang="en-US" sz="2800" b="1" dirty="0" err="1">
                <a:solidFill>
                  <a:srgbClr val="000000"/>
                </a:solidFill>
              </a:rPr>
              <a:t>miêu</a:t>
            </a:r>
            <a:r>
              <a:rPr lang="en-US" altLang="en-US" sz="2800" b="1" dirty="0">
                <a:solidFill>
                  <a:srgbClr val="000000"/>
                </a:solidFill>
              </a:rPr>
              <a:t> </a:t>
            </a:r>
            <a:r>
              <a:rPr lang="en-US" altLang="en-US" sz="2800" b="1" dirty="0" err="1">
                <a:solidFill>
                  <a:srgbClr val="000000"/>
                </a:solidFill>
              </a:rPr>
              <a:t>tả</a:t>
            </a:r>
            <a:endParaRPr lang="en-US" altLang="en-US" sz="2800" b="1" dirty="0">
              <a:solidFill>
                <a:srgbClr val="000000"/>
              </a:solidFill>
            </a:endParaRPr>
          </a:p>
        </p:txBody>
      </p:sp>
      <p:sp>
        <p:nvSpPr>
          <p:cNvPr id="5" name="TextBox 4"/>
          <p:cNvSpPr txBox="1">
            <a:spLocks noChangeArrowheads="1"/>
          </p:cNvSpPr>
          <p:nvPr/>
        </p:nvSpPr>
        <p:spPr bwMode="auto">
          <a:xfrm>
            <a:off x="1676400" y="3505200"/>
            <a:ext cx="29718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en-US" sz="2800" b="1">
                <a:solidFill>
                  <a:srgbClr val="000000"/>
                </a:solidFill>
              </a:rPr>
              <a:t>Yếu tố biểu cảm</a:t>
            </a:r>
          </a:p>
        </p:txBody>
      </p:sp>
      <p:cxnSp>
        <p:nvCxnSpPr>
          <p:cNvPr id="7" name="Straight Connector 6"/>
          <p:cNvCxnSpPr>
            <a:cxnSpLocks noChangeShapeType="1"/>
            <a:stCxn id="4" idx="3"/>
            <a:endCxn id="8" idx="1"/>
          </p:cNvCxnSpPr>
          <p:nvPr/>
        </p:nvCxnSpPr>
        <p:spPr bwMode="auto">
          <a:xfrm flipV="1">
            <a:off x="4495800" y="1004888"/>
            <a:ext cx="685800" cy="43180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8" name="TextBox 7"/>
          <p:cNvSpPr txBox="1"/>
          <p:nvPr/>
        </p:nvSpPr>
        <p:spPr>
          <a:xfrm>
            <a:off x="5181600" y="773113"/>
            <a:ext cx="5257800" cy="461962"/>
          </a:xfrm>
          <a:prstGeom prst="rect">
            <a:avLst/>
          </a:prstGeom>
          <a:ln w="19050"/>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en-US" sz="2400" err="1">
                <a:solidFill>
                  <a:srgbClr val="FFFFFF"/>
                </a:solidFill>
              </a:rPr>
              <a:t>Tả</a:t>
            </a:r>
            <a:r>
              <a:rPr lang="en-US" sz="2400">
                <a:solidFill>
                  <a:srgbClr val="FFFFFF"/>
                </a:solidFill>
              </a:rPr>
              <a:t> </a:t>
            </a:r>
            <a:r>
              <a:rPr lang="en-US" sz="2400" err="1">
                <a:solidFill>
                  <a:srgbClr val="FFFFFF"/>
                </a:solidFill>
              </a:rPr>
              <a:t>cảnh</a:t>
            </a:r>
            <a:r>
              <a:rPr lang="en-US" sz="2400">
                <a:solidFill>
                  <a:srgbClr val="FFFFFF"/>
                </a:solidFill>
              </a:rPr>
              <a:t> </a:t>
            </a:r>
            <a:r>
              <a:rPr lang="en-US" sz="2400" err="1">
                <a:solidFill>
                  <a:srgbClr val="FFFFFF"/>
                </a:solidFill>
              </a:rPr>
              <a:t>vật</a:t>
            </a:r>
            <a:r>
              <a:rPr lang="en-US" sz="2400">
                <a:solidFill>
                  <a:srgbClr val="FFFFFF"/>
                </a:solidFill>
              </a:rPr>
              <a:t> (</a:t>
            </a:r>
            <a:r>
              <a:rPr lang="en-US" sz="2400" err="1">
                <a:solidFill>
                  <a:srgbClr val="FFFFFF"/>
                </a:solidFill>
              </a:rPr>
              <a:t>không</a:t>
            </a:r>
            <a:r>
              <a:rPr lang="en-US" sz="2400">
                <a:solidFill>
                  <a:srgbClr val="FFFFFF"/>
                </a:solidFill>
              </a:rPr>
              <a:t> </a:t>
            </a:r>
            <a:r>
              <a:rPr lang="en-US" sz="2400" err="1">
                <a:solidFill>
                  <a:srgbClr val="FFFFFF"/>
                </a:solidFill>
              </a:rPr>
              <a:t>gian</a:t>
            </a:r>
            <a:r>
              <a:rPr lang="en-US" sz="2400">
                <a:solidFill>
                  <a:srgbClr val="FFFFFF"/>
                </a:solidFill>
              </a:rPr>
              <a:t>, </a:t>
            </a:r>
            <a:r>
              <a:rPr lang="en-US" sz="2400" err="1">
                <a:solidFill>
                  <a:srgbClr val="FFFFFF"/>
                </a:solidFill>
              </a:rPr>
              <a:t>thời</a:t>
            </a:r>
            <a:r>
              <a:rPr lang="en-US" sz="2400">
                <a:solidFill>
                  <a:srgbClr val="FFFFFF"/>
                </a:solidFill>
              </a:rPr>
              <a:t> </a:t>
            </a:r>
            <a:r>
              <a:rPr lang="en-US" sz="2400" err="1">
                <a:solidFill>
                  <a:srgbClr val="FFFFFF"/>
                </a:solidFill>
              </a:rPr>
              <a:t>gian</a:t>
            </a:r>
            <a:r>
              <a:rPr lang="en-US" sz="2400">
                <a:solidFill>
                  <a:srgbClr val="FFFFFF"/>
                </a:solidFill>
              </a:rPr>
              <a:t>…)</a:t>
            </a:r>
          </a:p>
        </p:txBody>
      </p:sp>
      <p:cxnSp>
        <p:nvCxnSpPr>
          <p:cNvPr id="9" name="Straight Connector 8"/>
          <p:cNvCxnSpPr>
            <a:cxnSpLocks noChangeShapeType="1"/>
            <a:stCxn id="4" idx="3"/>
            <a:endCxn id="14" idx="1"/>
          </p:cNvCxnSpPr>
          <p:nvPr/>
        </p:nvCxnSpPr>
        <p:spPr bwMode="auto">
          <a:xfrm>
            <a:off x="4495800" y="1436689"/>
            <a:ext cx="685800" cy="466725"/>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14" name="TextBox 13"/>
          <p:cNvSpPr txBox="1"/>
          <p:nvPr/>
        </p:nvSpPr>
        <p:spPr>
          <a:xfrm>
            <a:off x="5181600" y="1671638"/>
            <a:ext cx="5257800" cy="461962"/>
          </a:xfrm>
          <a:prstGeom prst="rect">
            <a:avLst/>
          </a:prstGeom>
          <a:ln w="19050"/>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en-US" sz="2400" err="1">
                <a:solidFill>
                  <a:srgbClr val="FFFFFF"/>
                </a:solidFill>
              </a:rPr>
              <a:t>Tả</a:t>
            </a:r>
            <a:r>
              <a:rPr lang="en-US" sz="2400">
                <a:solidFill>
                  <a:srgbClr val="FFFFFF"/>
                </a:solidFill>
              </a:rPr>
              <a:t> </a:t>
            </a:r>
            <a:r>
              <a:rPr lang="en-US" sz="2400" err="1">
                <a:solidFill>
                  <a:srgbClr val="FFFFFF"/>
                </a:solidFill>
              </a:rPr>
              <a:t>nhân</a:t>
            </a:r>
            <a:r>
              <a:rPr lang="en-US" sz="2400">
                <a:solidFill>
                  <a:srgbClr val="FFFFFF"/>
                </a:solidFill>
              </a:rPr>
              <a:t> </a:t>
            </a:r>
            <a:r>
              <a:rPr lang="en-US" sz="2400" err="1">
                <a:solidFill>
                  <a:srgbClr val="FFFFFF"/>
                </a:solidFill>
              </a:rPr>
              <a:t>vật</a:t>
            </a:r>
            <a:r>
              <a:rPr lang="en-US" sz="2400">
                <a:solidFill>
                  <a:srgbClr val="FFFFFF"/>
                </a:solidFill>
              </a:rPr>
              <a:t> ( </a:t>
            </a:r>
            <a:r>
              <a:rPr lang="en-US" sz="2400" err="1">
                <a:solidFill>
                  <a:srgbClr val="FFFFFF"/>
                </a:solidFill>
              </a:rPr>
              <a:t>ngoại</a:t>
            </a:r>
            <a:r>
              <a:rPr lang="en-US" sz="2400">
                <a:solidFill>
                  <a:srgbClr val="FFFFFF"/>
                </a:solidFill>
              </a:rPr>
              <a:t> </a:t>
            </a:r>
            <a:r>
              <a:rPr lang="en-US" sz="2400" err="1">
                <a:solidFill>
                  <a:srgbClr val="FFFFFF"/>
                </a:solidFill>
              </a:rPr>
              <a:t>hình</a:t>
            </a:r>
            <a:r>
              <a:rPr lang="en-US" sz="2400">
                <a:solidFill>
                  <a:srgbClr val="FFFFFF"/>
                </a:solidFill>
              </a:rPr>
              <a:t>, </a:t>
            </a:r>
            <a:r>
              <a:rPr lang="en-US" sz="2400" err="1">
                <a:solidFill>
                  <a:srgbClr val="FFFFFF"/>
                </a:solidFill>
              </a:rPr>
              <a:t>nội</a:t>
            </a:r>
            <a:r>
              <a:rPr lang="en-US" sz="2400">
                <a:solidFill>
                  <a:srgbClr val="FFFFFF"/>
                </a:solidFill>
              </a:rPr>
              <a:t> tâm… )</a:t>
            </a:r>
          </a:p>
        </p:txBody>
      </p:sp>
      <p:cxnSp>
        <p:nvCxnSpPr>
          <p:cNvPr id="20" name="Straight Connector 19"/>
          <p:cNvCxnSpPr>
            <a:cxnSpLocks noChangeShapeType="1"/>
          </p:cNvCxnSpPr>
          <p:nvPr/>
        </p:nvCxnSpPr>
        <p:spPr bwMode="auto">
          <a:xfrm flipV="1">
            <a:off x="4648200" y="3444875"/>
            <a:ext cx="685800" cy="43180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4648200" y="3876676"/>
            <a:ext cx="685800" cy="466725"/>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5334000" y="2838450"/>
            <a:ext cx="5029200" cy="819150"/>
          </a:xfrm>
          <a:prstGeom prst="rect">
            <a:avLst/>
          </a:prstGeom>
          <a:solidFill>
            <a:srgbClr val="FFFF00"/>
          </a:solidFill>
          <a:ln w="28575"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err="1">
                <a:solidFill>
                  <a:srgbClr val="000000"/>
                </a:solidFill>
              </a:rPr>
              <a:t>Thái</a:t>
            </a:r>
            <a:r>
              <a:rPr lang="en-US" altLang="en-US" sz="2400" dirty="0">
                <a:solidFill>
                  <a:srgbClr val="000000"/>
                </a:solidFill>
              </a:rPr>
              <a:t> </a:t>
            </a:r>
            <a:r>
              <a:rPr lang="en-US" altLang="en-US" sz="2400" dirty="0" err="1">
                <a:solidFill>
                  <a:srgbClr val="000000"/>
                </a:solidFill>
              </a:rPr>
              <a:t>độ</a:t>
            </a:r>
            <a:r>
              <a:rPr lang="en-US" altLang="en-US" sz="2400" dirty="0">
                <a:solidFill>
                  <a:srgbClr val="000000"/>
                </a:solidFill>
              </a:rPr>
              <a:t>, </a:t>
            </a:r>
            <a:r>
              <a:rPr lang="en-US" altLang="en-US" sz="2400" dirty="0" err="1">
                <a:solidFill>
                  <a:srgbClr val="000000"/>
                </a:solidFill>
              </a:rPr>
              <a:t>tâm</a:t>
            </a:r>
            <a:r>
              <a:rPr lang="en-US" altLang="en-US" sz="2400" dirty="0">
                <a:solidFill>
                  <a:srgbClr val="000000"/>
                </a:solidFill>
              </a:rPr>
              <a:t> </a:t>
            </a:r>
            <a:r>
              <a:rPr lang="en-US" altLang="en-US" sz="2400" dirty="0" err="1">
                <a:solidFill>
                  <a:srgbClr val="000000"/>
                </a:solidFill>
              </a:rPr>
              <a:t>trạng</a:t>
            </a:r>
            <a:r>
              <a:rPr lang="en-US" altLang="en-US" sz="2400" dirty="0">
                <a:solidFill>
                  <a:srgbClr val="000000"/>
                </a:solidFill>
              </a:rPr>
              <a:t>, </a:t>
            </a:r>
            <a:r>
              <a:rPr lang="en-US" altLang="en-US" sz="2400" dirty="0" err="1">
                <a:solidFill>
                  <a:srgbClr val="000000"/>
                </a:solidFill>
              </a:rPr>
              <a:t>cảm</a:t>
            </a:r>
            <a:r>
              <a:rPr lang="en-US" altLang="en-US" sz="2400" dirty="0">
                <a:solidFill>
                  <a:srgbClr val="000000"/>
                </a:solidFill>
              </a:rPr>
              <a:t> </a:t>
            </a:r>
            <a:r>
              <a:rPr lang="en-US" altLang="en-US" sz="2400" dirty="0" err="1">
                <a:solidFill>
                  <a:srgbClr val="000000"/>
                </a:solidFill>
              </a:rPr>
              <a:t>xúc</a:t>
            </a:r>
            <a:r>
              <a:rPr lang="en-US" altLang="en-US" sz="2400" dirty="0">
                <a:solidFill>
                  <a:srgbClr val="000000"/>
                </a:solidFill>
              </a:rPr>
              <a:t> </a:t>
            </a:r>
            <a:r>
              <a:rPr lang="en-US" altLang="en-US" sz="2400" dirty="0" err="1">
                <a:solidFill>
                  <a:srgbClr val="000000"/>
                </a:solidFill>
              </a:rPr>
              <a:t>của</a:t>
            </a:r>
            <a:r>
              <a:rPr lang="en-US" altLang="en-US" sz="2400" dirty="0">
                <a:solidFill>
                  <a:srgbClr val="000000"/>
                </a:solidFill>
              </a:rPr>
              <a:t> </a:t>
            </a:r>
            <a:r>
              <a:rPr lang="en-US" altLang="en-US" sz="2400" dirty="0" err="1">
                <a:solidFill>
                  <a:srgbClr val="000000"/>
                </a:solidFill>
              </a:rPr>
              <a:t>nhân</a:t>
            </a:r>
            <a:r>
              <a:rPr lang="en-US" altLang="en-US" sz="2400" dirty="0">
                <a:solidFill>
                  <a:srgbClr val="000000"/>
                </a:solidFill>
              </a:rPr>
              <a:t> </a:t>
            </a:r>
            <a:r>
              <a:rPr lang="en-US" altLang="en-US" sz="2400" dirty="0" err="1">
                <a:solidFill>
                  <a:srgbClr val="000000"/>
                </a:solidFill>
              </a:rPr>
              <a:t>vật</a:t>
            </a:r>
            <a:r>
              <a:rPr lang="en-US" altLang="en-US" sz="2400" dirty="0">
                <a:solidFill>
                  <a:srgbClr val="000000"/>
                </a:solidFill>
              </a:rPr>
              <a:t>.( </a:t>
            </a:r>
            <a:r>
              <a:rPr lang="en-US" altLang="en-US" sz="2400" dirty="0" err="1">
                <a:solidFill>
                  <a:srgbClr val="000000"/>
                </a:solidFill>
              </a:rPr>
              <a:t>vui</a:t>
            </a:r>
            <a:r>
              <a:rPr lang="en-US" altLang="en-US" sz="2400" dirty="0">
                <a:solidFill>
                  <a:srgbClr val="000000"/>
                </a:solidFill>
              </a:rPr>
              <a:t>, </a:t>
            </a:r>
            <a:r>
              <a:rPr lang="en-US" altLang="en-US" sz="2400" dirty="0" err="1">
                <a:solidFill>
                  <a:srgbClr val="000000"/>
                </a:solidFill>
              </a:rPr>
              <a:t>buồn</a:t>
            </a:r>
            <a:r>
              <a:rPr lang="en-US" altLang="en-US" sz="2400" dirty="0">
                <a:solidFill>
                  <a:srgbClr val="000000"/>
                </a:solidFill>
              </a:rPr>
              <a:t>, </a:t>
            </a:r>
            <a:r>
              <a:rPr lang="en-US" altLang="en-US" sz="2400" dirty="0" err="1">
                <a:solidFill>
                  <a:srgbClr val="000000"/>
                </a:solidFill>
              </a:rPr>
              <a:t>mừng</a:t>
            </a:r>
            <a:r>
              <a:rPr lang="en-US" altLang="en-US" sz="2400" dirty="0">
                <a:solidFill>
                  <a:srgbClr val="000000"/>
                </a:solidFill>
              </a:rPr>
              <a:t>, </a:t>
            </a:r>
            <a:r>
              <a:rPr lang="en-US" altLang="en-US" sz="2400" dirty="0" err="1">
                <a:solidFill>
                  <a:srgbClr val="000000"/>
                </a:solidFill>
              </a:rPr>
              <a:t>giận</a:t>
            </a:r>
            <a:r>
              <a:rPr lang="en-US" altLang="en-US" sz="2400" dirty="0">
                <a:solidFill>
                  <a:srgbClr val="000000"/>
                </a:solidFill>
              </a:rPr>
              <a:t>…)</a:t>
            </a:r>
          </a:p>
        </p:txBody>
      </p:sp>
      <p:sp>
        <p:nvSpPr>
          <p:cNvPr id="23" name="Rectangle 22"/>
          <p:cNvSpPr>
            <a:spLocks noChangeArrowheads="1"/>
          </p:cNvSpPr>
          <p:nvPr/>
        </p:nvSpPr>
        <p:spPr bwMode="auto">
          <a:xfrm>
            <a:off x="5334000" y="3932238"/>
            <a:ext cx="5029200" cy="838200"/>
          </a:xfrm>
          <a:prstGeom prst="rect">
            <a:avLst/>
          </a:prstGeom>
          <a:solidFill>
            <a:srgbClr val="FFFF00"/>
          </a:solidFill>
          <a:ln w="28575"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000000"/>
                </a:solidFill>
              </a:rPr>
              <a:t>Lời nói của nhân vật (ngữ điệu của lời nói), hành động… </a:t>
            </a:r>
          </a:p>
        </p:txBody>
      </p:sp>
      <p:sp>
        <p:nvSpPr>
          <p:cNvPr id="24" name="Rectangle 23"/>
          <p:cNvSpPr>
            <a:spLocks noChangeArrowheads="1"/>
          </p:cNvSpPr>
          <p:nvPr/>
        </p:nvSpPr>
        <p:spPr bwMode="auto">
          <a:xfrm>
            <a:off x="5334000" y="5029200"/>
            <a:ext cx="5105400" cy="838200"/>
          </a:xfrm>
          <a:prstGeom prst="rect">
            <a:avLst/>
          </a:prstGeom>
          <a:solidFill>
            <a:srgbClr val="FFFF00"/>
          </a:solidFill>
          <a:ln w="28575" algn="ctr">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000000"/>
                </a:solidFill>
              </a:rPr>
              <a:t>Lời kể, tả của người kể; các kiểu câu  (câu cảm thán, câu nghi vấn…)</a:t>
            </a:r>
          </a:p>
        </p:txBody>
      </p:sp>
      <p:cxnSp>
        <p:nvCxnSpPr>
          <p:cNvPr id="25" name="Straight Connector 24"/>
          <p:cNvCxnSpPr>
            <a:cxnSpLocks noChangeShapeType="1"/>
            <a:stCxn id="5" idx="3"/>
            <a:endCxn id="24" idx="1"/>
          </p:cNvCxnSpPr>
          <p:nvPr/>
        </p:nvCxnSpPr>
        <p:spPr bwMode="auto">
          <a:xfrm>
            <a:off x="4648200" y="3875088"/>
            <a:ext cx="685800" cy="1573212"/>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3" name="Straight Arrow Connector 2"/>
          <p:cNvCxnSpPr>
            <a:stCxn id="4" idx="3"/>
            <a:endCxn id="8" idx="1"/>
          </p:cNvCxnSpPr>
          <p:nvPr/>
        </p:nvCxnSpPr>
        <p:spPr>
          <a:xfrm flipV="1">
            <a:off x="4495800" y="1004094"/>
            <a:ext cx="685800"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14" idx="1"/>
          </p:cNvCxnSpPr>
          <p:nvPr/>
        </p:nvCxnSpPr>
        <p:spPr>
          <a:xfrm>
            <a:off x="4495800" y="1435894"/>
            <a:ext cx="685800" cy="46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22" idx="1"/>
          </p:cNvCxnSpPr>
          <p:nvPr/>
        </p:nvCxnSpPr>
        <p:spPr>
          <a:xfrm flipV="1">
            <a:off x="4648200" y="3248025"/>
            <a:ext cx="685800" cy="626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a:endCxn id="23" idx="1"/>
          </p:cNvCxnSpPr>
          <p:nvPr/>
        </p:nvCxnSpPr>
        <p:spPr>
          <a:xfrm>
            <a:off x="4648200" y="3874294"/>
            <a:ext cx="685800" cy="47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p:cNvCxnSpPr>
          <p:nvPr/>
        </p:nvCxnSpPr>
        <p:spPr>
          <a:xfrm>
            <a:off x="4648200" y="3874294"/>
            <a:ext cx="533400" cy="1574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679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4"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4579" name="Text Box 3"/>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4580" name="Line 4"/>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24581" name="Text Box 5"/>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u="sng" dirty="0">
                <a:solidFill>
                  <a:srgbClr val="FF0000"/>
                </a:solidFill>
                <a:latin typeface="Times New Roman" panose="02020603050405020304" pitchFamily="18" charset="0"/>
              </a:rPr>
              <a:t>:</a:t>
            </a:r>
          </a:p>
        </p:txBody>
      </p:sp>
      <p:sp>
        <p:nvSpPr>
          <p:cNvPr id="24582" name="Line 6"/>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Text Box 7"/>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24584" name="Rectangle 8"/>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24585" name="Rectangle 9"/>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24586" name="Rectangle 10"/>
          <p:cNvSpPr>
            <a:spLocks noChangeArrowheads="1"/>
          </p:cNvSpPr>
          <p:nvPr/>
        </p:nvSpPr>
        <p:spPr bwMode="auto">
          <a:xfrm>
            <a:off x="1524000" y="3886201"/>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000">
                <a:latin typeface="Times New Roman" panose="02020603050405020304" pitchFamily="18" charset="0"/>
              </a:rPr>
              <a:t>=&gt; Yếu tố miêu tả, biểu cảm làm cho đoạn văn hấp dẫn, xúc động làm cho người đọc, người nghe phải suy nghĩ liên tưởng.....</a:t>
            </a:r>
          </a:p>
        </p:txBody>
      </p:sp>
      <p:sp>
        <p:nvSpPr>
          <p:cNvPr id="24587" name="Rectangle 11"/>
          <p:cNvSpPr>
            <a:spLocks noChangeArrowheads="1"/>
          </p:cNvSpPr>
          <p:nvPr/>
        </p:nvSpPr>
        <p:spPr bwMode="auto">
          <a:xfrm>
            <a:off x="1524000" y="4876801"/>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a:latin typeface="Times New Roman" panose="02020603050405020304" pitchFamily="18" charset="0"/>
              </a:rPr>
              <a:t>2. </a:t>
            </a:r>
            <a:r>
              <a:rPr lang="it-IT" altLang="en-US" sz="2000" b="1" u="sng">
                <a:latin typeface="Times New Roman" panose="02020603050405020304" pitchFamily="18" charset="0"/>
              </a:rPr>
              <a:t>Ghi nhớ</a:t>
            </a:r>
            <a:r>
              <a:rPr lang="it-IT" altLang="en-US" sz="2000" b="1">
                <a:latin typeface="Times New Roman" panose="02020603050405020304" pitchFamily="18" charset="0"/>
              </a:rPr>
              <a:t> :</a:t>
            </a:r>
          </a:p>
        </p:txBody>
      </p:sp>
      <p:sp>
        <p:nvSpPr>
          <p:cNvPr id="24588" name="Rectangle 12"/>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a:latin typeface="Times New Roman" panose="02020603050405020304" pitchFamily="18" charset="0"/>
              </a:rPr>
              <a:t>1. </a:t>
            </a:r>
            <a:r>
              <a:rPr lang="it-IT" altLang="en-US" sz="2000" b="1" u="sng">
                <a:latin typeface="Times New Roman" panose="02020603050405020304" pitchFamily="18" charset="0"/>
              </a:rPr>
              <a:t>Ví dụ </a:t>
            </a:r>
            <a:r>
              <a:rPr lang="it-IT" altLang="en-US" sz="2000" b="1">
                <a:latin typeface="Times New Roman" panose="02020603050405020304" pitchFamily="18" charset="0"/>
              </a:rPr>
              <a:t> : Đoạn văn trích “ Trong lòng mẹ” shd-tr50</a:t>
            </a:r>
          </a:p>
        </p:txBody>
      </p:sp>
      <p:sp>
        <p:nvSpPr>
          <p:cNvPr id="24589" name="Rectangle 13"/>
          <p:cNvSpPr>
            <a:spLocks noChangeArrowheads="1"/>
          </p:cNvSpPr>
          <p:nvPr/>
        </p:nvSpPr>
        <p:spPr bwMode="auto">
          <a:xfrm>
            <a:off x="1524000" y="5181601"/>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u="sng">
                <a:solidFill>
                  <a:srgbClr val="FF0000"/>
                </a:solidFill>
                <a:latin typeface="Times New Roman" panose="02020603050405020304" pitchFamily="18" charset="0"/>
              </a:rPr>
              <a:t>II.Luyện tập</a:t>
            </a:r>
            <a:r>
              <a:rPr lang="it-IT" altLang="en-US" sz="2000" b="1">
                <a:solidFill>
                  <a:srgbClr val="FF0000"/>
                </a:solidFill>
                <a:latin typeface="Times New Roman" panose="02020603050405020304" pitchFamily="18" charset="0"/>
              </a:rPr>
              <a:t>:</a:t>
            </a:r>
          </a:p>
        </p:txBody>
      </p:sp>
      <p:sp>
        <p:nvSpPr>
          <p:cNvPr id="74767" name="Rectangle 15"/>
          <p:cNvSpPr>
            <a:spLocks noChangeArrowheads="1"/>
          </p:cNvSpPr>
          <p:nvPr/>
        </p:nvSpPr>
        <p:spPr bwMode="auto">
          <a:xfrm>
            <a:off x="6477000" y="2076450"/>
            <a:ext cx="41910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200" b="1" i="1">
              <a:latin typeface="Times New Roman" panose="02020603050405020304" pitchFamily="18" charset="0"/>
            </a:endParaRPr>
          </a:p>
          <a:p>
            <a:pPr eaLnBrk="1" hangingPunct="1">
              <a:spcBef>
                <a:spcPct val="0"/>
              </a:spcBef>
              <a:buFontTx/>
              <a:buNone/>
            </a:pPr>
            <a:r>
              <a:rPr lang="en-US" altLang="en-US" sz="2200" b="1" i="1">
                <a:solidFill>
                  <a:srgbClr val="7030A0"/>
                </a:solidFill>
                <a:latin typeface="Times New Roman" panose="02020603050405020304" pitchFamily="18" charset="0"/>
              </a:rPr>
              <a:t>Gợi ý :   </a:t>
            </a:r>
            <a:endParaRPr lang="en-US" altLang="en-US" sz="2200">
              <a:solidFill>
                <a:srgbClr val="7030A0"/>
              </a:solidFill>
              <a:latin typeface="Times New Roman" panose="02020603050405020304" pitchFamily="18" charset="0"/>
            </a:endParaRPr>
          </a:p>
          <a:p>
            <a:pPr eaLnBrk="1" hangingPunct="1">
              <a:spcBef>
                <a:spcPct val="0"/>
              </a:spcBef>
              <a:buFontTx/>
              <a:buNone/>
            </a:pPr>
            <a:r>
              <a:rPr lang="en-US" altLang="en-US" sz="2200">
                <a:solidFill>
                  <a:srgbClr val="7030A0"/>
                </a:solidFill>
                <a:latin typeface="Times New Roman" panose="02020603050405020304" pitchFamily="18" charset="0"/>
              </a:rPr>
              <a:t>- Nên băt đầu từ chỗ nào ?</a:t>
            </a:r>
          </a:p>
          <a:p>
            <a:pPr eaLnBrk="1" hangingPunct="1">
              <a:spcBef>
                <a:spcPct val="0"/>
              </a:spcBef>
              <a:buFontTx/>
              <a:buNone/>
            </a:pPr>
            <a:r>
              <a:rPr lang="en-US" altLang="en-US" sz="2200">
                <a:solidFill>
                  <a:srgbClr val="7030A0"/>
                </a:solidFill>
                <a:latin typeface="Times New Roman" panose="02020603050405020304" pitchFamily="18" charset="0"/>
              </a:rPr>
              <a:t>- Từ xa thấy người thân như thế nào? (tả hình dáng , mái tóc)</a:t>
            </a:r>
          </a:p>
          <a:p>
            <a:pPr eaLnBrk="1" hangingPunct="1">
              <a:spcBef>
                <a:spcPct val="0"/>
              </a:spcBef>
              <a:buFontTx/>
              <a:buNone/>
            </a:pPr>
            <a:r>
              <a:rPr lang="en-US" altLang="en-US" sz="2200">
                <a:solidFill>
                  <a:srgbClr val="7030A0"/>
                </a:solidFill>
                <a:latin typeface="Times New Roman" panose="02020603050405020304" pitchFamily="18" charset="0"/>
              </a:rPr>
              <a:t>- Lại gần thấy ra sao ? Kể hành động của mình và người thân , tả chi tiết khuôn mặt , quần áo ...</a:t>
            </a:r>
          </a:p>
          <a:p>
            <a:pPr eaLnBrk="1" hangingPunct="1">
              <a:spcBef>
                <a:spcPct val="0"/>
              </a:spcBef>
              <a:buFontTx/>
              <a:buNone/>
            </a:pPr>
            <a:r>
              <a:rPr lang="en-US" altLang="en-US" sz="2200">
                <a:solidFill>
                  <a:srgbClr val="7030A0"/>
                </a:solidFill>
                <a:latin typeface="Times New Roman" panose="02020603050405020304" pitchFamily="18" charset="0"/>
              </a:rPr>
              <a:t>- Những biểu hiện  tình cảm của hai người sau khi đã gặp nhau như thế nào ? (Vui mừng , xúc động thể hiện bằng chi tiêt nào ? Ngôn ngữ , hành động , lời nói , cử chỉ , nét mặt...) </a:t>
            </a:r>
          </a:p>
        </p:txBody>
      </p:sp>
      <p:sp>
        <p:nvSpPr>
          <p:cNvPr id="74768" name="Rectangle 16"/>
          <p:cNvSpPr>
            <a:spLocks noChangeArrowheads="1"/>
          </p:cNvSpPr>
          <p:nvPr/>
        </p:nvSpPr>
        <p:spPr bwMode="auto">
          <a:xfrm>
            <a:off x="6477000" y="685800"/>
            <a:ext cx="419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u="sng">
                <a:solidFill>
                  <a:srgbClr val="FF0000"/>
                </a:solidFill>
              </a:rPr>
              <a:t>Bài tập </a:t>
            </a:r>
            <a:r>
              <a:rPr lang="en-US" altLang="en-US" sz="1800" b="1"/>
              <a:t>. Hãy viết một đoạn văn kể về những giây phút đầu tiên khi em gặp lại một người thân (ông, bà, bố, mẹ, anh, chị, em…) sau một thời gian xa cách (chú ý sử dụng các yếu tố miêu tả và biểu cảm trong khi kể)</a:t>
            </a:r>
          </a:p>
        </p:txBody>
      </p:sp>
      <p:pic>
        <p:nvPicPr>
          <p:cNvPr id="245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350" y="1789114"/>
            <a:ext cx="6032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896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68"/>
                                        </p:tgtEl>
                                        <p:attrNameLst>
                                          <p:attrName>style.visibility</p:attrName>
                                        </p:attrNameLst>
                                      </p:cBhvr>
                                      <p:to>
                                        <p:strVal val="visible"/>
                                      </p:to>
                                    </p:set>
                                    <p:animEffect transition="in" filter="blinds(horizontal)">
                                      <p:cBhvr>
                                        <p:cTn id="7" dur="500"/>
                                        <p:tgtEl>
                                          <p:spTgt spid="747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67"/>
                                        </p:tgtEl>
                                        <p:attrNameLst>
                                          <p:attrName>style.visibility</p:attrName>
                                        </p:attrNameLst>
                                      </p:cBhvr>
                                      <p:to>
                                        <p:strVal val="visible"/>
                                      </p:to>
                                    </p:set>
                                    <p:animEffect transition="in" filter="blinds(horizontal)">
                                      <p:cBhvr>
                                        <p:cTn id="12" dur="500"/>
                                        <p:tgtEl>
                                          <p:spTgt spid="74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p:bldP spid="747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5603" name="Text Box 3"/>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25604" name="Line 4"/>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25605" name="Text Box 5"/>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u="sng">
                <a:solidFill>
                  <a:srgbClr val="FF0000"/>
                </a:solidFill>
                <a:latin typeface="Times New Roman" panose="02020603050405020304" pitchFamily="18" charset="0"/>
              </a:rPr>
              <a:t>I.Sự kết hợp các yếu tố kể, tả và biểu lộ tình cảm trong văn bản tự sự:</a:t>
            </a:r>
          </a:p>
        </p:txBody>
      </p:sp>
      <p:sp>
        <p:nvSpPr>
          <p:cNvPr id="25606" name="Line 6"/>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Text Box 7"/>
          <p:cNvSpPr txBox="1">
            <a:spLocks noChangeArrowheads="1"/>
          </p:cNvSpPr>
          <p:nvPr/>
        </p:nvSpPr>
        <p:spPr bwMode="auto">
          <a:xfrm>
            <a:off x="1524000" y="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25608" name="Rectangle 8"/>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25609" name="Rectangle 9"/>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25610" name="Rectangle 10"/>
          <p:cNvSpPr>
            <a:spLocks noChangeArrowheads="1"/>
          </p:cNvSpPr>
          <p:nvPr/>
        </p:nvSpPr>
        <p:spPr bwMode="auto">
          <a:xfrm>
            <a:off x="1524000" y="3886201"/>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000">
                <a:latin typeface="Times New Roman" panose="02020603050405020304" pitchFamily="18" charset="0"/>
              </a:rPr>
              <a:t>=&gt; Yếu tố miêu tả, biểu cảm làm cho đoạn văn hấp dẫn, xúc động làm cho người đọc, người nghe phải suy nghĩ liên tưởng.....</a:t>
            </a:r>
          </a:p>
        </p:txBody>
      </p:sp>
      <p:sp>
        <p:nvSpPr>
          <p:cNvPr id="25611" name="Rectangle 11"/>
          <p:cNvSpPr>
            <a:spLocks noChangeArrowheads="1"/>
          </p:cNvSpPr>
          <p:nvPr/>
        </p:nvSpPr>
        <p:spPr bwMode="auto">
          <a:xfrm>
            <a:off x="1524000" y="4876801"/>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a:latin typeface="Times New Roman" panose="02020603050405020304" pitchFamily="18" charset="0"/>
              </a:rPr>
              <a:t>2. </a:t>
            </a:r>
            <a:r>
              <a:rPr lang="it-IT" altLang="en-US" sz="2000" b="1" u="sng">
                <a:latin typeface="Times New Roman" panose="02020603050405020304" pitchFamily="18" charset="0"/>
              </a:rPr>
              <a:t>Ghi nhớ</a:t>
            </a:r>
            <a:r>
              <a:rPr lang="it-IT" altLang="en-US" sz="2000" b="1">
                <a:latin typeface="Times New Roman" panose="02020603050405020304" pitchFamily="18" charset="0"/>
              </a:rPr>
              <a:t> :</a:t>
            </a:r>
          </a:p>
        </p:txBody>
      </p:sp>
      <p:sp>
        <p:nvSpPr>
          <p:cNvPr id="25612" name="Rectangle 12"/>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a:latin typeface="Times New Roman" panose="02020603050405020304" pitchFamily="18" charset="0"/>
              </a:rPr>
              <a:t>1. </a:t>
            </a:r>
            <a:r>
              <a:rPr lang="it-IT" altLang="en-US" sz="2000" b="1" u="sng">
                <a:latin typeface="Times New Roman" panose="02020603050405020304" pitchFamily="18" charset="0"/>
              </a:rPr>
              <a:t>Ví dụ </a:t>
            </a:r>
            <a:r>
              <a:rPr lang="it-IT" altLang="en-US" sz="2000" b="1">
                <a:latin typeface="Times New Roman" panose="02020603050405020304" pitchFamily="18" charset="0"/>
              </a:rPr>
              <a:t> : Đoạn văn trích “ Trong lòng mẹ” ( Sgk/72,73</a:t>
            </a:r>
          </a:p>
        </p:txBody>
      </p:sp>
      <p:sp>
        <p:nvSpPr>
          <p:cNvPr id="25613" name="Rectangle 13"/>
          <p:cNvSpPr>
            <a:spLocks noChangeArrowheads="1"/>
          </p:cNvSpPr>
          <p:nvPr/>
        </p:nvSpPr>
        <p:spPr bwMode="auto">
          <a:xfrm>
            <a:off x="1524000" y="5181601"/>
            <a:ext cx="472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u="sng">
                <a:solidFill>
                  <a:srgbClr val="FF0000"/>
                </a:solidFill>
                <a:latin typeface="Times New Roman" panose="02020603050405020304" pitchFamily="18" charset="0"/>
              </a:rPr>
              <a:t>II.Luyện tập</a:t>
            </a:r>
            <a:r>
              <a:rPr lang="it-IT" altLang="en-US" sz="2000" b="1">
                <a:solidFill>
                  <a:srgbClr val="FF0000"/>
                </a:solidFill>
                <a:latin typeface="Times New Roman" panose="02020603050405020304" pitchFamily="18" charset="0"/>
              </a:rPr>
              <a:t>:</a:t>
            </a:r>
          </a:p>
        </p:txBody>
      </p:sp>
      <p:sp>
        <p:nvSpPr>
          <p:cNvPr id="73744" name="Rectangle 16"/>
          <p:cNvSpPr>
            <a:spLocks noChangeArrowheads="1"/>
          </p:cNvSpPr>
          <p:nvPr/>
        </p:nvSpPr>
        <p:spPr bwMode="auto">
          <a:xfrm>
            <a:off x="6324600" y="1016000"/>
            <a:ext cx="4343400" cy="528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t>     Không gì có thể so sánh được với niềm vui của gia đình em lúc ấy. Mọi người ngạc nhiên đến sững sờ trước sự xuất hiện bất ngờ của một anh lính hải quân cao to, vạm vỡ, nước da nâu bóng như đồng hun, đang tươi cười đứng trước mặt. Anh dập chân đứng nghiêm rồi giơ tay chào kiểu nhà binh: “Con chào ba! Con chào mẹ!”. Em cứ đứng ngẩn ra vì sung sướng. Ôi! Anh trai của em! Người anh thân thiết nay đã trở về! Em ngắm mãi không chán gương mặt trẻ trung, nụ cười tươi rói và đôi mắt đen sáng của anh. Căn nhà nhỏ xôn xao tiếng chào hỏi của bà con hàng xóm kéo sang chia vui. </a:t>
            </a:r>
          </a:p>
        </p:txBody>
      </p:sp>
      <p:sp>
        <p:nvSpPr>
          <p:cNvPr id="73745" name="Line 17"/>
          <p:cNvSpPr>
            <a:spLocks noChangeShapeType="1"/>
          </p:cNvSpPr>
          <p:nvPr/>
        </p:nvSpPr>
        <p:spPr bwMode="auto">
          <a:xfrm>
            <a:off x="9982200" y="2286000"/>
            <a:ext cx="457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6" name="Line 18"/>
          <p:cNvSpPr>
            <a:spLocks noChangeShapeType="1"/>
          </p:cNvSpPr>
          <p:nvPr/>
        </p:nvSpPr>
        <p:spPr bwMode="auto">
          <a:xfrm>
            <a:off x="6477000" y="2590800"/>
            <a:ext cx="37338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8" name="Line 20"/>
          <p:cNvSpPr>
            <a:spLocks noChangeShapeType="1"/>
          </p:cNvSpPr>
          <p:nvPr/>
        </p:nvSpPr>
        <p:spPr bwMode="auto">
          <a:xfrm>
            <a:off x="6477000" y="3200400"/>
            <a:ext cx="3505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9" name="Line 21"/>
          <p:cNvSpPr>
            <a:spLocks noChangeShapeType="1"/>
          </p:cNvSpPr>
          <p:nvPr/>
        </p:nvSpPr>
        <p:spPr bwMode="auto">
          <a:xfrm>
            <a:off x="10134600" y="3200400"/>
            <a:ext cx="3810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0" name="Line 22"/>
          <p:cNvSpPr>
            <a:spLocks noChangeShapeType="1"/>
          </p:cNvSpPr>
          <p:nvPr/>
        </p:nvSpPr>
        <p:spPr bwMode="auto">
          <a:xfrm>
            <a:off x="6400800" y="3505200"/>
            <a:ext cx="3886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1" name="Line 23"/>
          <p:cNvSpPr>
            <a:spLocks noChangeShapeType="1"/>
          </p:cNvSpPr>
          <p:nvPr/>
        </p:nvSpPr>
        <p:spPr bwMode="auto">
          <a:xfrm>
            <a:off x="6477000" y="3810000"/>
            <a:ext cx="20574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Line 24"/>
          <p:cNvSpPr>
            <a:spLocks noChangeShapeType="1"/>
          </p:cNvSpPr>
          <p:nvPr/>
        </p:nvSpPr>
        <p:spPr bwMode="auto">
          <a:xfrm>
            <a:off x="8458200" y="4114800"/>
            <a:ext cx="2209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3" name="Line 25"/>
          <p:cNvSpPr>
            <a:spLocks noChangeShapeType="1"/>
          </p:cNvSpPr>
          <p:nvPr/>
        </p:nvSpPr>
        <p:spPr bwMode="auto">
          <a:xfrm>
            <a:off x="6400800" y="4419600"/>
            <a:ext cx="4038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6"/>
          <p:cNvSpPr>
            <a:spLocks noChangeShapeType="1"/>
          </p:cNvSpPr>
          <p:nvPr/>
        </p:nvSpPr>
        <p:spPr bwMode="auto">
          <a:xfrm>
            <a:off x="9525000" y="5029200"/>
            <a:ext cx="5334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8"/>
          <p:cNvSpPr>
            <a:spLocks noChangeShapeType="1"/>
          </p:cNvSpPr>
          <p:nvPr/>
        </p:nvSpPr>
        <p:spPr bwMode="auto">
          <a:xfrm>
            <a:off x="6629400" y="5334000"/>
            <a:ext cx="40386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8" name="Line 30"/>
          <p:cNvSpPr>
            <a:spLocks noChangeShapeType="1"/>
          </p:cNvSpPr>
          <p:nvPr/>
        </p:nvSpPr>
        <p:spPr bwMode="auto">
          <a:xfrm>
            <a:off x="6324600" y="5638800"/>
            <a:ext cx="25908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9" name="Line 31"/>
          <p:cNvSpPr>
            <a:spLocks noChangeShapeType="1"/>
          </p:cNvSpPr>
          <p:nvPr/>
        </p:nvSpPr>
        <p:spPr bwMode="auto">
          <a:xfrm>
            <a:off x="6477000" y="2895600"/>
            <a:ext cx="35814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01934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44"/>
                                        </p:tgtEl>
                                        <p:attrNameLst>
                                          <p:attrName>style.visibility</p:attrName>
                                        </p:attrNameLst>
                                      </p:cBhvr>
                                      <p:to>
                                        <p:strVal val="visible"/>
                                      </p:to>
                                    </p:set>
                                    <p:animEffect transition="in" filter="blinds(horizontal)">
                                      <p:cBhvr>
                                        <p:cTn id="7" dur="500"/>
                                        <p:tgtEl>
                                          <p:spTgt spid="737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3745"/>
                                        </p:tgtEl>
                                        <p:attrNameLst>
                                          <p:attrName>style.visibility</p:attrName>
                                        </p:attrNameLst>
                                      </p:cBhvr>
                                      <p:to>
                                        <p:strVal val="visible"/>
                                      </p:to>
                                    </p:set>
                                    <p:animEffect transition="in" filter="blinds(horizontal)">
                                      <p:cBhvr>
                                        <p:cTn id="12" dur="500"/>
                                        <p:tgtEl>
                                          <p:spTgt spid="737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3746"/>
                                        </p:tgtEl>
                                        <p:attrNameLst>
                                          <p:attrName>style.visibility</p:attrName>
                                        </p:attrNameLst>
                                      </p:cBhvr>
                                      <p:to>
                                        <p:strVal val="visible"/>
                                      </p:to>
                                    </p:set>
                                    <p:animEffect transition="in" filter="blinds(horizontal)">
                                      <p:cBhvr>
                                        <p:cTn id="17" dur="500"/>
                                        <p:tgtEl>
                                          <p:spTgt spid="737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3759"/>
                                        </p:tgtEl>
                                        <p:attrNameLst>
                                          <p:attrName>style.visibility</p:attrName>
                                        </p:attrNameLst>
                                      </p:cBhvr>
                                      <p:to>
                                        <p:strVal val="visible"/>
                                      </p:to>
                                    </p:set>
                                    <p:animEffect transition="in" filter="blinds(horizontal)">
                                      <p:cBhvr>
                                        <p:cTn id="22" dur="500"/>
                                        <p:tgtEl>
                                          <p:spTgt spid="73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3748"/>
                                        </p:tgtEl>
                                        <p:attrNameLst>
                                          <p:attrName>style.visibility</p:attrName>
                                        </p:attrNameLst>
                                      </p:cBhvr>
                                      <p:to>
                                        <p:strVal val="visible"/>
                                      </p:to>
                                    </p:set>
                                    <p:animEffect transition="in" filter="blinds(horizontal)">
                                      <p:cBhvr>
                                        <p:cTn id="27" dur="500"/>
                                        <p:tgtEl>
                                          <p:spTgt spid="737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3749"/>
                                        </p:tgtEl>
                                        <p:attrNameLst>
                                          <p:attrName>style.visibility</p:attrName>
                                        </p:attrNameLst>
                                      </p:cBhvr>
                                      <p:to>
                                        <p:strVal val="visible"/>
                                      </p:to>
                                    </p:set>
                                    <p:animEffect transition="in" filter="blinds(horizontal)">
                                      <p:cBhvr>
                                        <p:cTn id="32" dur="500"/>
                                        <p:tgtEl>
                                          <p:spTgt spid="737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3750"/>
                                        </p:tgtEl>
                                        <p:attrNameLst>
                                          <p:attrName>style.visibility</p:attrName>
                                        </p:attrNameLst>
                                      </p:cBhvr>
                                      <p:to>
                                        <p:strVal val="visible"/>
                                      </p:to>
                                    </p:set>
                                    <p:animEffect transition="in" filter="blinds(horizontal)">
                                      <p:cBhvr>
                                        <p:cTn id="37" dur="500"/>
                                        <p:tgtEl>
                                          <p:spTgt spid="737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3751"/>
                                        </p:tgtEl>
                                        <p:attrNameLst>
                                          <p:attrName>style.visibility</p:attrName>
                                        </p:attrNameLst>
                                      </p:cBhvr>
                                      <p:to>
                                        <p:strVal val="visible"/>
                                      </p:to>
                                    </p:set>
                                    <p:animEffect transition="in" filter="blinds(horizontal)">
                                      <p:cBhvr>
                                        <p:cTn id="42" dur="500"/>
                                        <p:tgtEl>
                                          <p:spTgt spid="737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3752"/>
                                        </p:tgtEl>
                                        <p:attrNameLst>
                                          <p:attrName>style.visibility</p:attrName>
                                        </p:attrNameLst>
                                      </p:cBhvr>
                                      <p:to>
                                        <p:strVal val="visible"/>
                                      </p:to>
                                    </p:set>
                                    <p:animEffect transition="in" filter="blinds(horizontal)">
                                      <p:cBhvr>
                                        <p:cTn id="47" dur="500"/>
                                        <p:tgtEl>
                                          <p:spTgt spid="737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73753"/>
                                        </p:tgtEl>
                                        <p:attrNameLst>
                                          <p:attrName>style.visibility</p:attrName>
                                        </p:attrNameLst>
                                      </p:cBhvr>
                                      <p:to>
                                        <p:strVal val="visible"/>
                                      </p:to>
                                    </p:set>
                                    <p:animEffect transition="in" filter="blinds(horizontal)">
                                      <p:cBhvr>
                                        <p:cTn id="52" dur="500"/>
                                        <p:tgtEl>
                                          <p:spTgt spid="737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3754"/>
                                        </p:tgtEl>
                                        <p:attrNameLst>
                                          <p:attrName>style.visibility</p:attrName>
                                        </p:attrNameLst>
                                      </p:cBhvr>
                                      <p:to>
                                        <p:strVal val="visible"/>
                                      </p:to>
                                    </p:set>
                                    <p:animEffect transition="in" filter="blinds(horizontal)">
                                      <p:cBhvr>
                                        <p:cTn id="57" dur="500"/>
                                        <p:tgtEl>
                                          <p:spTgt spid="737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73756"/>
                                        </p:tgtEl>
                                        <p:attrNameLst>
                                          <p:attrName>style.visibility</p:attrName>
                                        </p:attrNameLst>
                                      </p:cBhvr>
                                      <p:to>
                                        <p:strVal val="visible"/>
                                      </p:to>
                                    </p:set>
                                    <p:animEffect transition="in" filter="blinds(horizontal)">
                                      <p:cBhvr>
                                        <p:cTn id="62" dur="500"/>
                                        <p:tgtEl>
                                          <p:spTgt spid="7375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73758"/>
                                        </p:tgtEl>
                                        <p:attrNameLst>
                                          <p:attrName>style.visibility</p:attrName>
                                        </p:attrNameLst>
                                      </p:cBhvr>
                                      <p:to>
                                        <p:strVal val="visible"/>
                                      </p:to>
                                    </p:set>
                                    <p:animEffect transition="in" filter="blinds(horizontal)">
                                      <p:cBhvr>
                                        <p:cTn id="67" dur="500"/>
                                        <p:tgtEl>
                                          <p:spTgt spid="73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0" y="76201"/>
            <a:ext cx="9144000" cy="655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u="sng">
                <a:solidFill>
                  <a:srgbClr val="FF0000"/>
                </a:solidFill>
                <a:latin typeface="Times New Roman" panose="02020603050405020304" pitchFamily="18" charset="0"/>
                <a:cs typeface="Times New Roman" panose="02020603050405020304" pitchFamily="18" charset="0"/>
              </a:rPr>
              <a:t>Đoạn văn tham khảo</a:t>
            </a:r>
            <a:r>
              <a:rPr lang="en-US" altLang="en-US" sz="2000" b="1">
                <a:solidFill>
                  <a:srgbClr val="FF0000"/>
                </a:solidFill>
                <a:latin typeface="Times New Roman" panose="02020603050405020304" pitchFamily="18" charset="0"/>
                <a:cs typeface="Times New Roman" panose="02020603050405020304" pitchFamily="18" charset="0"/>
              </a:rPr>
              <a:t>: Kể giây phút đầu tiên gặp người thân sau bao ngày xa cách.</a:t>
            </a:r>
          </a:p>
          <a:p>
            <a:pPr algn="just" eaLnBrk="1" hangingPunct="1">
              <a:spcBef>
                <a:spcPct val="0"/>
              </a:spcBef>
              <a:buFontTx/>
              <a:buNone/>
            </a:pPr>
            <a:r>
              <a:rPr lang="en-US" altLang="en-US" sz="2000">
                <a:solidFill>
                  <a:srgbClr val="000000"/>
                </a:solidFill>
                <a:latin typeface="Times New Roman" panose="02020603050405020304" pitchFamily="18" charset="0"/>
                <a:cs typeface="Times New Roman" panose="02020603050405020304" pitchFamily="18" charset="0"/>
              </a:rPr>
              <a:t>	</a:t>
            </a:r>
            <a:r>
              <a:rPr lang="en-US" altLang="en-US" sz="2000" u="sng">
                <a:solidFill>
                  <a:srgbClr val="000000"/>
                </a:solidFill>
                <a:latin typeface="Times New Roman" panose="02020603050405020304" pitchFamily="18" charset="0"/>
                <a:cs typeface="Times New Roman" panose="02020603050405020304" pitchFamily="18" charset="0"/>
              </a:rPr>
              <a:t>Tôi nhớ mãi cái giây phút đầu tiên gặp bà </a:t>
            </a:r>
            <a:r>
              <a:rPr lang="en-US" altLang="en-US" sz="2000">
                <a:solidFill>
                  <a:srgbClr val="000000"/>
                </a:solidFill>
                <a:latin typeface="Times New Roman" panose="02020603050405020304" pitchFamily="18" charset="0"/>
                <a:cs typeface="Times New Roman" panose="02020603050405020304" pitchFamily="18" charset="0"/>
              </a:rPr>
              <a:t>sau bao ngày xa cách. Còn nhớ, lần ấy bố bảo với tôi: “Hè năm nay, bố cho thằng Toàn về thăm nội. Lâu lắm rồi, ba năm rồi còn gì”. Tôi </a:t>
            </a:r>
            <a:r>
              <a:rPr lang="en-US" altLang="en-US" sz="2000" u="sng">
                <a:solidFill>
                  <a:srgbClr val="000000"/>
                </a:solidFill>
                <a:latin typeface="Times New Roman" panose="02020603050405020304" pitchFamily="18" charset="0"/>
                <a:cs typeface="Times New Roman" panose="02020603050405020304" pitchFamily="18" charset="0"/>
              </a:rPr>
              <a:t>mừng rơn và hồi hộp chờ đợi </a:t>
            </a:r>
            <a:r>
              <a:rPr lang="en-US" altLang="en-US" sz="2000">
                <a:solidFill>
                  <a:srgbClr val="000000"/>
                </a:solidFill>
                <a:latin typeface="Times New Roman" panose="02020603050405020304" pitchFamily="18" charset="0"/>
                <a:cs typeface="Times New Roman" panose="02020603050405020304" pitchFamily="18" charset="0"/>
              </a:rPr>
              <a:t>ngày được về thăm nội. Tôi </a:t>
            </a:r>
            <a:r>
              <a:rPr lang="en-US" altLang="en-US" sz="2000" u="sng">
                <a:solidFill>
                  <a:srgbClr val="000000"/>
                </a:solidFill>
                <a:latin typeface="Times New Roman" panose="02020603050405020304" pitchFamily="18" charset="0"/>
                <a:cs typeface="Times New Roman" panose="02020603050405020304" pitchFamily="18" charset="0"/>
              </a:rPr>
              <a:t>nhớ và thương nội lắm</a:t>
            </a:r>
            <a:r>
              <a:rPr lang="en-US" altLang="en-US" sz="2000">
                <a:solidFill>
                  <a:srgbClr val="000000"/>
                </a:solidFill>
                <a:latin typeface="Times New Roman" panose="02020603050405020304" pitchFamily="18" charset="0"/>
                <a:cs typeface="Times New Roman" panose="02020603050405020304" pitchFamily="18" charset="0"/>
              </a:rPr>
              <a:t>. Bà là người đã gắn bó, yêu thương, ẳm bồng, dạy dỗ tôi từ bé.Tôi </a:t>
            </a:r>
            <a:r>
              <a:rPr lang="en-US" altLang="en-US" sz="2000" u="sng">
                <a:solidFill>
                  <a:srgbClr val="000000"/>
                </a:solidFill>
                <a:latin typeface="Times New Roman" panose="02020603050405020304" pitchFamily="18" charset="0"/>
                <a:cs typeface="Times New Roman" panose="02020603050405020304" pitchFamily="18" charset="0"/>
              </a:rPr>
              <a:t>cứ hình dung, mường tượng hình ảnh bà </a:t>
            </a:r>
            <a:r>
              <a:rPr lang="en-US" altLang="en-US" sz="2000">
                <a:solidFill>
                  <a:srgbClr val="000000"/>
                </a:solidFill>
                <a:latin typeface="Times New Roman" panose="02020603050405020304" pitchFamily="18" charset="0"/>
                <a:cs typeface="Times New Roman" panose="02020603050405020304" pitchFamily="18" charset="0"/>
              </a:rPr>
              <a:t>nơi quê xa. Và ngày gặp bà cũng đến. </a:t>
            </a:r>
            <a:r>
              <a:rPr lang="en-US" altLang="en-US" sz="2000" u="sng">
                <a:solidFill>
                  <a:srgbClr val="000000"/>
                </a:solidFill>
                <a:latin typeface="Times New Roman" panose="02020603050405020304" pitchFamily="18" charset="0"/>
                <a:cs typeface="Times New Roman" panose="02020603050405020304" pitchFamily="18" charset="0"/>
              </a:rPr>
              <a:t>Lòng tôi náo nức </a:t>
            </a:r>
            <a:r>
              <a:rPr lang="en-US" altLang="en-US" sz="2000">
                <a:solidFill>
                  <a:srgbClr val="000000"/>
                </a:solidFill>
                <a:latin typeface="Times New Roman" panose="02020603050405020304" pitchFamily="18" charset="0"/>
                <a:cs typeface="Times New Roman" panose="02020603050405020304" pitchFamily="18" charset="0"/>
              </a:rPr>
              <a:t>nhịp theo tiếng động cơ của chiếc ô-tô Max đang bon bon trên đường. Xe dừng nơi đầu xóm, tôi  </a:t>
            </a:r>
            <a:r>
              <a:rPr lang="en-US" altLang="en-US" sz="2000" u="sng">
                <a:solidFill>
                  <a:srgbClr val="000000"/>
                </a:solidFill>
                <a:latin typeface="Times New Roman" panose="02020603050405020304" pitchFamily="18" charset="0"/>
                <a:cs typeface="Times New Roman" panose="02020603050405020304" pitchFamily="18" charset="0"/>
              </a:rPr>
              <a:t>hối hả bước xuống</a:t>
            </a:r>
            <a:r>
              <a:rPr lang="en-US" altLang="en-US" sz="2000">
                <a:solidFill>
                  <a:srgbClr val="000000"/>
                </a:solidFill>
                <a:latin typeface="Times New Roman" panose="02020603050405020304" pitchFamily="18" charset="0"/>
                <a:cs typeface="Times New Roman" panose="02020603050405020304" pitchFamily="18" charset="0"/>
              </a:rPr>
              <a:t>, </a:t>
            </a:r>
            <a:r>
              <a:rPr lang="en-US" altLang="en-US" sz="2000" u="sng">
                <a:solidFill>
                  <a:srgbClr val="000000"/>
                </a:solidFill>
                <a:latin typeface="Times New Roman" panose="02020603050405020304" pitchFamily="18" charset="0"/>
                <a:cs typeface="Times New Roman" panose="02020603050405020304" pitchFamily="18" charset="0"/>
              </a:rPr>
              <a:t>phóng nhanh tầm mắt  </a:t>
            </a:r>
            <a:r>
              <a:rPr lang="en-US" altLang="en-US" sz="2000">
                <a:solidFill>
                  <a:srgbClr val="000000"/>
                </a:solidFill>
                <a:latin typeface="Times New Roman" panose="02020603050405020304" pitchFamily="18" charset="0"/>
                <a:cs typeface="Times New Roman" panose="02020603050405020304" pitchFamily="18" charset="0"/>
              </a:rPr>
              <a:t>nhìn về cuối xóm, nơi có </a:t>
            </a:r>
            <a:r>
              <a:rPr lang="en-US" altLang="en-US" sz="2000" u="sng">
                <a:solidFill>
                  <a:srgbClr val="000000"/>
                </a:solidFill>
                <a:latin typeface="Times New Roman" panose="02020603050405020304" pitchFamily="18" charset="0"/>
                <a:cs typeface="Times New Roman" panose="02020603050405020304" pitchFamily="18" charset="0"/>
              </a:rPr>
              <a:t>ngôi nhà thân yêu </a:t>
            </a:r>
            <a:r>
              <a:rPr lang="en-US" altLang="en-US" sz="2000">
                <a:solidFill>
                  <a:srgbClr val="000000"/>
                </a:solidFill>
                <a:latin typeface="Times New Roman" panose="02020603050405020304" pitchFamily="18" charset="0"/>
                <a:cs typeface="Times New Roman" panose="02020603050405020304" pitchFamily="18" charset="0"/>
              </a:rPr>
              <a:t>của bà. Và kìa, xa xa khuất sau hàng cây trứng cá </a:t>
            </a:r>
            <a:r>
              <a:rPr lang="en-US" altLang="en-US" sz="2000" u="sng">
                <a:solidFill>
                  <a:srgbClr val="000000"/>
                </a:solidFill>
                <a:latin typeface="Times New Roman" panose="02020603050405020304" pitchFamily="18" charset="0"/>
                <a:cs typeface="Times New Roman" panose="02020603050405020304" pitchFamily="18" charset="0"/>
              </a:rPr>
              <a:t>xanh mướt </a:t>
            </a:r>
            <a:r>
              <a:rPr lang="en-US" altLang="en-US" sz="2000">
                <a:solidFill>
                  <a:srgbClr val="000000"/>
                </a:solidFill>
                <a:latin typeface="Times New Roman" panose="02020603050405020304" pitchFamily="18" charset="0"/>
                <a:cs typeface="Times New Roman" panose="02020603050405020304" pitchFamily="18" charset="0"/>
              </a:rPr>
              <a:t>, bà đang </a:t>
            </a:r>
            <a:r>
              <a:rPr lang="en-US" altLang="en-US" sz="2000" u="sng">
                <a:solidFill>
                  <a:srgbClr val="000000"/>
                </a:solidFill>
                <a:latin typeface="Times New Roman" panose="02020603050405020304" pitchFamily="18" charset="0"/>
                <a:cs typeface="Times New Roman" panose="02020603050405020304" pitchFamily="18" charset="0"/>
              </a:rPr>
              <a:t>lom khom </a:t>
            </a:r>
            <a:r>
              <a:rPr lang="en-US" altLang="en-US" sz="2000">
                <a:solidFill>
                  <a:srgbClr val="000000"/>
                </a:solidFill>
                <a:latin typeface="Times New Roman" panose="02020603050405020304" pitchFamily="18" charset="0"/>
                <a:cs typeface="Times New Roman" panose="02020603050405020304" pitchFamily="18" charset="0"/>
              </a:rPr>
              <a:t>quét sân, nhặt rác. Tôi  </a:t>
            </a:r>
            <a:r>
              <a:rPr lang="en-US" altLang="en-US" sz="2000" u="sng">
                <a:solidFill>
                  <a:srgbClr val="000000"/>
                </a:solidFill>
                <a:latin typeface="Times New Roman" panose="02020603050405020304" pitchFamily="18" charset="0"/>
                <a:cs typeface="Times New Roman" panose="02020603050405020304" pitchFamily="18" charset="0"/>
              </a:rPr>
              <a:t>cuống quýt gọi to</a:t>
            </a:r>
            <a:r>
              <a:rPr lang="en-US" altLang="en-US" sz="2000">
                <a:solidFill>
                  <a:srgbClr val="000000"/>
                </a:solidFill>
                <a:latin typeface="Times New Roman" panose="02020603050405020304" pitchFamily="18" charset="0"/>
                <a:cs typeface="Times New Roman" panose="02020603050405020304" pitchFamily="18" charset="0"/>
              </a:rPr>
              <a:t> : “Bà ơi! Cháu về thăm bà đây”. Từ xa,  </a:t>
            </a:r>
            <a:r>
              <a:rPr lang="en-US" altLang="en-US" sz="2000" u="sng">
                <a:solidFill>
                  <a:srgbClr val="000000"/>
                </a:solidFill>
                <a:latin typeface="Times New Roman" panose="02020603050405020304" pitchFamily="18" charset="0"/>
                <a:cs typeface="Times New Roman" panose="02020603050405020304" pitchFamily="18" charset="0"/>
              </a:rPr>
              <a:t>bà ngước lên, đôi mắt nheo nắng, </a:t>
            </a:r>
            <a:r>
              <a:rPr lang="en-US" altLang="en-US" sz="2000">
                <a:solidFill>
                  <a:srgbClr val="000000"/>
                </a:solidFill>
                <a:latin typeface="Times New Roman" panose="02020603050405020304" pitchFamily="18" charset="0"/>
                <a:cs typeface="Times New Roman" panose="02020603050405020304" pitchFamily="18" charset="0"/>
              </a:rPr>
              <a:t>rồi </a:t>
            </a:r>
            <a:r>
              <a:rPr lang="en-US" altLang="en-US" sz="2000" u="sng">
                <a:solidFill>
                  <a:srgbClr val="000000"/>
                </a:solidFill>
                <a:latin typeface="Times New Roman" panose="02020603050405020304" pitchFamily="18" charset="0"/>
                <a:cs typeface="Times New Roman" panose="02020603050405020304" pitchFamily="18" charset="0"/>
              </a:rPr>
              <a:t>ngạc nhiên, mừng rỡ</a:t>
            </a:r>
            <a:r>
              <a:rPr lang="en-US" altLang="en-US" sz="2000">
                <a:solidFill>
                  <a:srgbClr val="000000"/>
                </a:solidFill>
                <a:latin typeface="Times New Roman" panose="02020603050405020304" pitchFamily="18" charset="0"/>
                <a:cs typeface="Times New Roman" panose="02020603050405020304" pitchFamily="18" charset="0"/>
              </a:rPr>
              <a:t>. Bà </a:t>
            </a:r>
            <a:r>
              <a:rPr lang="en-US" altLang="en-US" sz="2000" u="sng">
                <a:solidFill>
                  <a:srgbClr val="000000"/>
                </a:solidFill>
                <a:latin typeface="Times New Roman" panose="02020603050405020304" pitchFamily="18" charset="0"/>
                <a:cs typeface="Times New Roman" panose="02020603050405020304" pitchFamily="18" charset="0"/>
              </a:rPr>
              <a:t>mỉm cười  </a:t>
            </a:r>
            <a:r>
              <a:rPr lang="en-US" altLang="en-US" sz="2000">
                <a:solidFill>
                  <a:srgbClr val="000000"/>
                </a:solidFill>
                <a:latin typeface="Times New Roman" panose="02020603050405020304" pitchFamily="18" charset="0"/>
                <a:cs typeface="Times New Roman" panose="02020603050405020304" pitchFamily="18" charset="0"/>
              </a:rPr>
              <a:t>nhìn tôi.  Tôi chạy đến thật nhanh, </a:t>
            </a:r>
            <a:r>
              <a:rPr lang="en-US" altLang="en-US" sz="2000" u="sng">
                <a:solidFill>
                  <a:srgbClr val="000000"/>
                </a:solidFill>
                <a:latin typeface="Times New Roman" panose="02020603050405020304" pitchFamily="18" charset="0"/>
                <a:cs typeface="Times New Roman" panose="02020603050405020304" pitchFamily="18" charset="0"/>
              </a:rPr>
              <a:t>ôm chầm </a:t>
            </a:r>
            <a:r>
              <a:rPr lang="en-US" altLang="en-US" sz="2000">
                <a:solidFill>
                  <a:srgbClr val="000000"/>
                </a:solidFill>
                <a:latin typeface="Times New Roman" panose="02020603050405020304" pitchFamily="18" charset="0"/>
                <a:cs typeface="Times New Roman" panose="02020603050405020304" pitchFamily="18" charset="0"/>
              </a:rPr>
              <a:t>lấy bà. </a:t>
            </a:r>
            <a:r>
              <a:rPr lang="en-US" altLang="en-US" sz="2000" u="sng">
                <a:solidFill>
                  <a:srgbClr val="000000"/>
                </a:solidFill>
                <a:latin typeface="Times New Roman" panose="02020603050405020304" pitchFamily="18" charset="0"/>
                <a:cs typeface="Times New Roman" panose="02020603050405020304" pitchFamily="18" charset="0"/>
              </a:rPr>
              <a:t>Tôi bật khóc trong niềm sung sướng</a:t>
            </a:r>
            <a:r>
              <a:rPr lang="en-US" altLang="en-US" sz="2000">
                <a:solidFill>
                  <a:srgbClr val="000000"/>
                </a:solidFill>
                <a:latin typeface="Times New Roman" panose="02020603050405020304" pitchFamily="18" charset="0"/>
                <a:cs typeface="Times New Roman" panose="02020603050405020304" pitchFamily="18" charset="0"/>
              </a:rPr>
              <a:t>. Bà dắt tôi vào nhà, ngồi xuống phản, </a:t>
            </a:r>
            <a:r>
              <a:rPr lang="en-US" altLang="en-US" sz="2000" u="sng">
                <a:solidFill>
                  <a:srgbClr val="000000"/>
                </a:solidFill>
                <a:latin typeface="Times New Roman" panose="02020603050405020304" pitchFamily="18" charset="0"/>
                <a:cs typeface="Times New Roman" panose="02020603050405020304" pitchFamily="18" charset="0"/>
              </a:rPr>
              <a:t>xoa đầu </a:t>
            </a:r>
            <a:r>
              <a:rPr lang="en-US" altLang="en-US" sz="2000">
                <a:solidFill>
                  <a:srgbClr val="000000"/>
                </a:solidFill>
                <a:latin typeface="Times New Roman" panose="02020603050405020304" pitchFamily="18" charset="0"/>
                <a:cs typeface="Times New Roman" panose="02020603050405020304" pitchFamily="18" charset="0"/>
              </a:rPr>
              <a:t>tôi, đôi </a:t>
            </a:r>
            <a:r>
              <a:rPr lang="en-US" altLang="en-US" sz="2000" u="sng">
                <a:solidFill>
                  <a:srgbClr val="000000"/>
                </a:solidFill>
                <a:latin typeface="Times New Roman" panose="02020603050405020304" pitchFamily="18" charset="0"/>
                <a:cs typeface="Times New Roman" panose="02020603050405020304" pitchFamily="18" charset="0"/>
              </a:rPr>
              <a:t>mắt rưng rưng</a:t>
            </a:r>
            <a:r>
              <a:rPr lang="en-US" altLang="en-US" sz="2000">
                <a:solidFill>
                  <a:srgbClr val="000000"/>
                </a:solidFill>
                <a:latin typeface="Times New Roman" panose="02020603050405020304" pitchFamily="18" charset="0"/>
                <a:cs typeface="Times New Roman" panose="02020603050405020304" pitchFamily="18" charset="0"/>
              </a:rPr>
              <a:t>, bà bảo: “Thôi nào, cháu ngoan. Để bà xem cháu lớn  thế nào ?”. Bà nhìn tôi với </a:t>
            </a:r>
            <a:r>
              <a:rPr lang="en-US" altLang="en-US" sz="2000" u="sng">
                <a:solidFill>
                  <a:srgbClr val="000000"/>
                </a:solidFill>
                <a:latin typeface="Times New Roman" panose="02020603050405020304" pitchFamily="18" charset="0"/>
                <a:cs typeface="Times New Roman" panose="02020603050405020304" pitchFamily="18" charset="0"/>
              </a:rPr>
              <a:t>đôi mắt âu yếm</a:t>
            </a:r>
            <a:r>
              <a:rPr lang="en-US" altLang="en-US" sz="2000">
                <a:solidFill>
                  <a:srgbClr val="000000"/>
                </a:solidFill>
                <a:latin typeface="Times New Roman" panose="02020603050405020304" pitchFamily="18" charset="0"/>
                <a:cs typeface="Times New Roman" panose="02020603050405020304" pitchFamily="18" charset="0"/>
              </a:rPr>
              <a:t>. Tôi vùi đầu vào ngực bà, </a:t>
            </a:r>
            <a:r>
              <a:rPr lang="en-US" altLang="en-US" sz="2000" u="sng">
                <a:solidFill>
                  <a:srgbClr val="000000"/>
                </a:solidFill>
                <a:latin typeface="Times New Roman" panose="02020603050405020304" pitchFamily="18" charset="0"/>
                <a:cs typeface="Times New Roman" panose="02020603050405020304" pitchFamily="18" charset="0"/>
              </a:rPr>
              <a:t>một mùi hương nồng nồng, ngai ngái thân quen lan tỏa  </a:t>
            </a:r>
            <a:r>
              <a:rPr lang="en-US" altLang="en-US" sz="2000">
                <a:solidFill>
                  <a:srgbClr val="000000"/>
                </a:solidFill>
                <a:latin typeface="Times New Roman" panose="02020603050405020304" pitchFamily="18" charset="0"/>
                <a:cs typeface="Times New Roman" panose="02020603050405020304" pitchFamily="18" charset="0"/>
              </a:rPr>
              <a:t>từ khuôn miệng nhai trầu của bà. Tôi  như muốn </a:t>
            </a:r>
            <a:r>
              <a:rPr lang="en-US" altLang="en-US" sz="2000" u="sng">
                <a:solidFill>
                  <a:srgbClr val="000000"/>
                </a:solidFill>
                <a:latin typeface="Times New Roman" panose="02020603050405020304" pitchFamily="18" charset="0"/>
                <a:cs typeface="Times New Roman" panose="02020603050405020304" pitchFamily="18" charset="0"/>
              </a:rPr>
              <a:t>mở căng lồng ngực để nhận lấy cái hương vị thân quen ấy và cũng đề tận hưởng cái cảm giác êm ái, ấm áp khi được ngồi trong lòng bà </a:t>
            </a:r>
            <a:r>
              <a:rPr lang="en-US" altLang="en-US" sz="2000">
                <a:solidFill>
                  <a:srgbClr val="000000"/>
                </a:solidFill>
                <a:latin typeface="Times New Roman" panose="02020603050405020304" pitchFamily="18" charset="0"/>
                <a:cs typeface="Times New Roman" panose="02020603050405020304" pitchFamily="18" charset="0"/>
              </a:rPr>
              <a:t>mà bấy lâu nay tôi thiếu vắng. Tôi ngước lên nhìn bà và nhận ra </a:t>
            </a:r>
            <a:r>
              <a:rPr lang="en-US" altLang="en-US" sz="2000" u="sng">
                <a:solidFill>
                  <a:srgbClr val="000000"/>
                </a:solidFill>
                <a:latin typeface="Times New Roman" panose="02020603050405020304" pitchFamily="18" charset="0"/>
                <a:cs typeface="Times New Roman" panose="02020603050405020304" pitchFamily="18" charset="0"/>
              </a:rPr>
              <a:t>bà có già hơn, đuôi mắt hằn nhiều dấu chân chim, tóc bạc trắng, nhưng làn da của bà vẫn hồng hào </a:t>
            </a:r>
            <a:r>
              <a:rPr lang="en-US" altLang="en-US" sz="2000">
                <a:solidFill>
                  <a:srgbClr val="000000"/>
                </a:solidFill>
                <a:latin typeface="Times New Roman" panose="02020603050405020304" pitchFamily="18" charset="0"/>
                <a:cs typeface="Times New Roman" panose="02020603050405020304" pitchFamily="18" charset="0"/>
              </a:rPr>
              <a:t>như xưa. Tôi </a:t>
            </a:r>
            <a:r>
              <a:rPr lang="en-US" altLang="en-US" sz="2000" u="sng">
                <a:solidFill>
                  <a:srgbClr val="000000"/>
                </a:solidFill>
                <a:latin typeface="Times New Roman" panose="02020603050405020304" pitchFamily="18" charset="0"/>
                <a:cs typeface="Times New Roman" panose="02020603050405020304" pitchFamily="18" charset="0"/>
              </a:rPr>
              <a:t>thì thầm </a:t>
            </a:r>
            <a:r>
              <a:rPr lang="en-US" altLang="en-US" sz="2000">
                <a:solidFill>
                  <a:srgbClr val="000000"/>
                </a:solidFill>
                <a:latin typeface="Times New Roman" panose="02020603050405020304" pitchFamily="18" charset="0"/>
                <a:cs typeface="Times New Roman" panose="02020603050405020304" pitchFamily="18" charset="0"/>
              </a:rPr>
              <a:t>vào tai bà: “Bà ơi! Bà vẫn đẹp như xưa”. Bà </a:t>
            </a:r>
            <a:r>
              <a:rPr lang="en-US" altLang="en-US" sz="2000" u="sng">
                <a:solidFill>
                  <a:srgbClr val="000000"/>
                </a:solidFill>
                <a:latin typeface="Times New Roman" panose="02020603050405020304" pitchFamily="18" charset="0"/>
                <a:cs typeface="Times New Roman" panose="02020603050405020304" pitchFamily="18" charset="0"/>
              </a:rPr>
              <a:t>cười, mắng yêu</a:t>
            </a:r>
            <a:r>
              <a:rPr lang="en-US" altLang="en-US" sz="2000">
                <a:solidFill>
                  <a:srgbClr val="000000"/>
                </a:solidFill>
                <a:latin typeface="Times New Roman" panose="02020603050405020304" pitchFamily="18" charset="0"/>
                <a:cs typeface="Times New Roman" panose="02020603050405020304" pitchFamily="18" charset="0"/>
              </a:rPr>
              <a:t>: “Cha mày, nói có hay  không!”.  Rồi  hai bà cháu tôi dắt nhau ra vườn hái quả.	</a:t>
            </a:r>
          </a:p>
        </p:txBody>
      </p:sp>
    </p:spTree>
    <p:extLst>
      <p:ext uri="{BB962C8B-B14F-4D97-AF65-F5344CB8AC3E}">
        <p14:creationId xmlns:p14="http://schemas.microsoft.com/office/powerpoint/2010/main" val="2353656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rrowheads="1"/>
          </p:cNvSpPr>
          <p:nvPr/>
        </p:nvSpPr>
        <p:spPr bwMode="auto">
          <a:xfrm>
            <a:off x="762000" y="265113"/>
            <a:ext cx="10515600" cy="6248400"/>
          </a:xfrm>
          <a:prstGeom prst="verticalScroll">
            <a:avLst>
              <a:gd name="adj" fmla="val 12500"/>
            </a:avLst>
          </a:prstGeom>
          <a:gradFill rotWithShape="1">
            <a:gsLst>
              <a:gs pos="0">
                <a:srgbClr val="FFCCFF"/>
              </a:gs>
              <a:gs pos="50000">
                <a:schemeClr val="bg1"/>
              </a:gs>
              <a:gs pos="100000">
                <a:srgbClr val="FFCCFF"/>
              </a:gs>
            </a:gsLst>
            <a:lin ang="5400000" scaled="1"/>
          </a:gra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AutoNum type="arabicPeriod"/>
              <a:defRPr/>
            </a:pPr>
            <a:endParaRPr lang="en-US" altLang="en-US" sz="2400" i="1">
              <a:solidFill>
                <a:srgbClr val="000066"/>
              </a:solidFill>
            </a:endParaRPr>
          </a:p>
        </p:txBody>
      </p:sp>
      <p:sp>
        <p:nvSpPr>
          <p:cNvPr id="20" name="Freeform 2"/>
          <p:cNvSpPr>
            <a:spLocks/>
          </p:cNvSpPr>
          <p:nvPr/>
        </p:nvSpPr>
        <p:spPr bwMode="auto">
          <a:xfrm rot="11104776">
            <a:off x="5257800" y="3733800"/>
            <a:ext cx="3505200" cy="431800"/>
          </a:xfrm>
          <a:custGeom>
            <a:avLst/>
            <a:gdLst>
              <a:gd name="T0" fmla="*/ 2147483646 w 1232"/>
              <a:gd name="T1" fmla="*/ 2147483646 h 272"/>
              <a:gd name="T2" fmla="*/ 2147483646 w 1232"/>
              <a:gd name="T3" fmla="*/ 2147483646 h 272"/>
              <a:gd name="T4" fmla="*/ 0 w 1232"/>
              <a:gd name="T5" fmla="*/ 2147483646 h 272"/>
              <a:gd name="T6" fmla="*/ 2147483646 w 1232"/>
              <a:gd name="T7" fmla="*/ 2147483646 h 272"/>
              <a:gd name="T8" fmla="*/ 2147483646 w 1232"/>
              <a:gd name="T9" fmla="*/ 2147483646 h 272"/>
              <a:gd name="T10" fmla="*/ 2147483646 w 1232"/>
              <a:gd name="T11" fmla="*/ 2147483646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2" h="272">
                <a:moveTo>
                  <a:pt x="1152" y="64"/>
                </a:moveTo>
                <a:cubicBezTo>
                  <a:pt x="1072" y="24"/>
                  <a:pt x="816" y="0"/>
                  <a:pt x="624" y="16"/>
                </a:cubicBezTo>
                <a:cubicBezTo>
                  <a:pt x="432" y="32"/>
                  <a:pt x="0" y="136"/>
                  <a:pt x="0" y="160"/>
                </a:cubicBezTo>
                <a:cubicBezTo>
                  <a:pt x="0" y="184"/>
                  <a:pt x="440" y="144"/>
                  <a:pt x="624" y="160"/>
                </a:cubicBezTo>
                <a:cubicBezTo>
                  <a:pt x="808" y="176"/>
                  <a:pt x="1016" y="272"/>
                  <a:pt x="1104" y="256"/>
                </a:cubicBezTo>
                <a:cubicBezTo>
                  <a:pt x="1192" y="240"/>
                  <a:pt x="1232" y="104"/>
                  <a:pt x="1152" y="64"/>
                </a:cubicBezTo>
                <a:close/>
              </a:path>
            </a:pathLst>
          </a:custGeom>
          <a:solidFill>
            <a:srgbClr val="3399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3"/>
          <p:cNvSpPr>
            <a:spLocks/>
          </p:cNvSpPr>
          <p:nvPr/>
        </p:nvSpPr>
        <p:spPr bwMode="auto">
          <a:xfrm rot="21347679" flipH="1">
            <a:off x="5486400" y="2133600"/>
            <a:ext cx="3200400" cy="431800"/>
          </a:xfrm>
          <a:custGeom>
            <a:avLst/>
            <a:gdLst>
              <a:gd name="T0" fmla="*/ 2147483646 w 1232"/>
              <a:gd name="T1" fmla="*/ 2147483646 h 272"/>
              <a:gd name="T2" fmla="*/ 2147483646 w 1232"/>
              <a:gd name="T3" fmla="*/ 2147483646 h 272"/>
              <a:gd name="T4" fmla="*/ 0 w 1232"/>
              <a:gd name="T5" fmla="*/ 2147483646 h 272"/>
              <a:gd name="T6" fmla="*/ 2147483646 w 1232"/>
              <a:gd name="T7" fmla="*/ 2147483646 h 272"/>
              <a:gd name="T8" fmla="*/ 2147483646 w 1232"/>
              <a:gd name="T9" fmla="*/ 2147483646 h 272"/>
              <a:gd name="T10" fmla="*/ 2147483646 w 1232"/>
              <a:gd name="T11" fmla="*/ 2147483646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2" h="272">
                <a:moveTo>
                  <a:pt x="1152" y="64"/>
                </a:moveTo>
                <a:cubicBezTo>
                  <a:pt x="1072" y="24"/>
                  <a:pt x="816" y="0"/>
                  <a:pt x="624" y="16"/>
                </a:cubicBezTo>
                <a:cubicBezTo>
                  <a:pt x="432" y="32"/>
                  <a:pt x="0" y="136"/>
                  <a:pt x="0" y="160"/>
                </a:cubicBezTo>
                <a:cubicBezTo>
                  <a:pt x="0" y="184"/>
                  <a:pt x="440" y="144"/>
                  <a:pt x="624" y="160"/>
                </a:cubicBezTo>
                <a:cubicBezTo>
                  <a:pt x="808" y="176"/>
                  <a:pt x="1016" y="272"/>
                  <a:pt x="1104" y="256"/>
                </a:cubicBezTo>
                <a:cubicBezTo>
                  <a:pt x="1192" y="240"/>
                  <a:pt x="1232" y="104"/>
                  <a:pt x="1152" y="64"/>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4"/>
          <p:cNvSpPr>
            <a:spLocks/>
          </p:cNvSpPr>
          <p:nvPr/>
        </p:nvSpPr>
        <p:spPr bwMode="auto">
          <a:xfrm>
            <a:off x="1600200" y="2590800"/>
            <a:ext cx="3048000" cy="431800"/>
          </a:xfrm>
          <a:custGeom>
            <a:avLst/>
            <a:gdLst>
              <a:gd name="T0" fmla="*/ 2147483646 w 1232"/>
              <a:gd name="T1" fmla="*/ 2147483646 h 272"/>
              <a:gd name="T2" fmla="*/ 2147483646 w 1232"/>
              <a:gd name="T3" fmla="*/ 2147483646 h 272"/>
              <a:gd name="T4" fmla="*/ 0 w 1232"/>
              <a:gd name="T5" fmla="*/ 2147483646 h 272"/>
              <a:gd name="T6" fmla="*/ 2147483646 w 1232"/>
              <a:gd name="T7" fmla="*/ 2147483646 h 272"/>
              <a:gd name="T8" fmla="*/ 2147483646 w 1232"/>
              <a:gd name="T9" fmla="*/ 2147483646 h 272"/>
              <a:gd name="T10" fmla="*/ 2147483646 w 1232"/>
              <a:gd name="T11" fmla="*/ 2147483646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2" h="272">
                <a:moveTo>
                  <a:pt x="1152" y="64"/>
                </a:moveTo>
                <a:cubicBezTo>
                  <a:pt x="1072" y="24"/>
                  <a:pt x="816" y="0"/>
                  <a:pt x="624" y="16"/>
                </a:cubicBezTo>
                <a:cubicBezTo>
                  <a:pt x="432" y="32"/>
                  <a:pt x="0" y="136"/>
                  <a:pt x="0" y="160"/>
                </a:cubicBezTo>
                <a:cubicBezTo>
                  <a:pt x="0" y="184"/>
                  <a:pt x="440" y="144"/>
                  <a:pt x="624" y="160"/>
                </a:cubicBezTo>
                <a:cubicBezTo>
                  <a:pt x="808" y="176"/>
                  <a:pt x="1016" y="272"/>
                  <a:pt x="1104" y="256"/>
                </a:cubicBezTo>
                <a:cubicBezTo>
                  <a:pt x="1192" y="240"/>
                  <a:pt x="1232" y="104"/>
                  <a:pt x="1152" y="64"/>
                </a:cubicBezTo>
                <a:close/>
              </a:path>
            </a:pathLst>
          </a:cu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Oval 5"/>
          <p:cNvSpPr>
            <a:spLocks noChangeArrowheads="1"/>
          </p:cNvSpPr>
          <p:nvPr/>
        </p:nvSpPr>
        <p:spPr bwMode="auto">
          <a:xfrm>
            <a:off x="3886200" y="2133600"/>
            <a:ext cx="2438400" cy="1981200"/>
          </a:xfrm>
          <a:prstGeom prst="ellipse">
            <a:avLst/>
          </a:prstGeom>
          <a:solidFill>
            <a:srgbClr val="FF7575"/>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1"/>
              <a:t>Miêu tả, biểu cảm </a:t>
            </a:r>
          </a:p>
          <a:p>
            <a:pPr algn="ctr" eaLnBrk="1" hangingPunct="1">
              <a:spcBef>
                <a:spcPct val="0"/>
              </a:spcBef>
              <a:buFontTx/>
              <a:buNone/>
            </a:pPr>
            <a:r>
              <a:rPr lang="en-US" altLang="en-US" sz="2000" b="1"/>
              <a:t>tự sự</a:t>
            </a:r>
            <a:endParaRPr lang="vi-VN" altLang="en-US" sz="2000" b="1"/>
          </a:p>
        </p:txBody>
      </p:sp>
      <p:sp>
        <p:nvSpPr>
          <p:cNvPr id="24" name="Text Box 6"/>
          <p:cNvSpPr txBox="1">
            <a:spLocks noChangeArrowheads="1"/>
          </p:cNvSpPr>
          <p:nvPr/>
        </p:nvSpPr>
        <p:spPr bwMode="auto">
          <a:xfrm rot="21207802">
            <a:off x="1749425" y="2300288"/>
            <a:ext cx="92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800" b="1"/>
              <a:t>Tự sự:</a:t>
            </a:r>
            <a:endParaRPr lang="vi-VN" altLang="en-US" sz="1800"/>
          </a:p>
        </p:txBody>
      </p:sp>
      <p:sp>
        <p:nvSpPr>
          <p:cNvPr id="25" name="Text Box 7"/>
          <p:cNvSpPr txBox="1">
            <a:spLocks noChangeArrowheads="1"/>
          </p:cNvSpPr>
          <p:nvPr/>
        </p:nvSpPr>
        <p:spPr bwMode="auto">
          <a:xfrm rot="21456921">
            <a:off x="2582863" y="2362200"/>
            <a:ext cx="1535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400"/>
              <a:t>nhân vật, sự việc</a:t>
            </a:r>
          </a:p>
        </p:txBody>
      </p:sp>
      <p:sp>
        <p:nvSpPr>
          <p:cNvPr id="26" name="Rectangle 8"/>
          <p:cNvSpPr>
            <a:spLocks noChangeArrowheads="1"/>
          </p:cNvSpPr>
          <p:nvPr/>
        </p:nvSpPr>
        <p:spPr bwMode="auto">
          <a:xfrm rot="21385032">
            <a:off x="2678113" y="2133600"/>
            <a:ext cx="1287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400"/>
              <a:t>cốt lõi tạo nên</a:t>
            </a:r>
          </a:p>
        </p:txBody>
      </p:sp>
      <p:sp>
        <p:nvSpPr>
          <p:cNvPr id="27" name="Text Box 9"/>
          <p:cNvSpPr txBox="1">
            <a:spLocks noChangeArrowheads="1"/>
          </p:cNvSpPr>
          <p:nvPr/>
        </p:nvSpPr>
        <p:spPr bwMode="auto">
          <a:xfrm rot="20912175">
            <a:off x="6003925" y="1828801"/>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800" b="1"/>
              <a:t>Mô tả:</a:t>
            </a:r>
            <a:endParaRPr lang="vi-VN" altLang="en-US" sz="1800"/>
          </a:p>
        </p:txBody>
      </p:sp>
      <p:sp>
        <p:nvSpPr>
          <p:cNvPr id="28" name="Rectangle 10"/>
          <p:cNvSpPr>
            <a:spLocks noChangeArrowheads="1"/>
          </p:cNvSpPr>
          <p:nvPr/>
        </p:nvSpPr>
        <p:spPr bwMode="auto">
          <a:xfrm rot="21385032">
            <a:off x="6736699" y="1597353"/>
            <a:ext cx="1579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400"/>
              <a:t>Giúp hình dung</a:t>
            </a:r>
          </a:p>
          <a:p>
            <a:pPr eaLnBrk="1" hangingPunct="1">
              <a:spcBef>
                <a:spcPct val="0"/>
              </a:spcBef>
              <a:buFontTx/>
              <a:buNone/>
            </a:pPr>
            <a:r>
              <a:rPr lang="vi-VN" altLang="en-US" sz="1400"/>
              <a:t>Nhân vật, sự việc</a:t>
            </a:r>
          </a:p>
        </p:txBody>
      </p:sp>
      <p:sp>
        <p:nvSpPr>
          <p:cNvPr id="29" name="Text Box 11"/>
          <p:cNvSpPr txBox="1">
            <a:spLocks noChangeArrowheads="1"/>
          </p:cNvSpPr>
          <p:nvPr/>
        </p:nvSpPr>
        <p:spPr bwMode="auto">
          <a:xfrm rot="748228">
            <a:off x="6194425" y="3375025"/>
            <a:ext cx="1155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600" b="1"/>
              <a:t>Biểu cảm:</a:t>
            </a:r>
            <a:endParaRPr lang="vi-VN" altLang="en-US" sz="1600"/>
          </a:p>
        </p:txBody>
      </p:sp>
      <p:sp>
        <p:nvSpPr>
          <p:cNvPr id="30" name="Rectangle 12"/>
          <p:cNvSpPr>
            <a:spLocks noChangeArrowheads="1"/>
          </p:cNvSpPr>
          <p:nvPr/>
        </p:nvSpPr>
        <p:spPr bwMode="auto">
          <a:xfrm rot="463629">
            <a:off x="7081875" y="3502353"/>
            <a:ext cx="17652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400"/>
              <a:t>Tỏ thái độ, tình cảm</a:t>
            </a:r>
          </a:p>
          <a:p>
            <a:pPr eaLnBrk="1" hangingPunct="1">
              <a:spcBef>
                <a:spcPct val="0"/>
              </a:spcBef>
              <a:buFontTx/>
              <a:buNone/>
            </a:pPr>
            <a:r>
              <a:rPr lang="vi-VN" altLang="en-US" sz="1400"/>
              <a:t>   của người viết</a:t>
            </a:r>
          </a:p>
        </p:txBody>
      </p:sp>
      <p:sp>
        <p:nvSpPr>
          <p:cNvPr id="31" name="AutoShape 13"/>
          <p:cNvSpPr>
            <a:spLocks/>
          </p:cNvSpPr>
          <p:nvPr/>
        </p:nvSpPr>
        <p:spPr bwMode="auto">
          <a:xfrm>
            <a:off x="8763000" y="1981200"/>
            <a:ext cx="228600" cy="2209800"/>
          </a:xfrm>
          <a:prstGeom prst="rightBrace">
            <a:avLst>
              <a:gd name="adj1" fmla="val 80556"/>
              <a:gd name="adj2" fmla="val 50000"/>
            </a:avLst>
          </a:prstGeom>
          <a:noFill/>
          <a:ln w="412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32" name="AutoShape 14"/>
          <p:cNvSpPr>
            <a:spLocks noChangeArrowheads="1"/>
          </p:cNvSpPr>
          <p:nvPr/>
        </p:nvSpPr>
        <p:spPr bwMode="auto">
          <a:xfrm>
            <a:off x="9067800" y="1752600"/>
            <a:ext cx="1447800" cy="2438400"/>
          </a:xfrm>
          <a:prstGeom prst="roundRect">
            <a:avLst>
              <a:gd name="adj" fmla="val 16667"/>
            </a:avLst>
          </a:prstGeom>
          <a:solidFill>
            <a:srgbClr val="99CCFF">
              <a:alpha val="89803"/>
            </a:srgbClr>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1800"/>
              <a:t>Giúp </a:t>
            </a:r>
          </a:p>
          <a:p>
            <a:pPr algn="ctr" eaLnBrk="1" hangingPunct="1">
              <a:spcBef>
                <a:spcPct val="0"/>
              </a:spcBef>
              <a:buFontTx/>
              <a:buNone/>
            </a:pPr>
            <a:r>
              <a:rPr lang="vi-VN" altLang="en-US" sz="1800"/>
              <a:t>câu chuyện </a:t>
            </a:r>
          </a:p>
          <a:p>
            <a:pPr algn="ctr" eaLnBrk="1" hangingPunct="1">
              <a:spcBef>
                <a:spcPct val="0"/>
              </a:spcBef>
              <a:buFontTx/>
              <a:buNone/>
            </a:pPr>
            <a:r>
              <a:rPr lang="vi-VN" altLang="en-US" sz="1800"/>
              <a:t>sinh động, </a:t>
            </a:r>
          </a:p>
          <a:p>
            <a:pPr algn="ctr" eaLnBrk="1" hangingPunct="1">
              <a:spcBef>
                <a:spcPct val="0"/>
              </a:spcBef>
              <a:buFontTx/>
              <a:buNone/>
            </a:pPr>
            <a:r>
              <a:rPr lang="vi-VN" altLang="en-US" sz="1800"/>
              <a:t>sâu sắc</a:t>
            </a:r>
          </a:p>
        </p:txBody>
      </p:sp>
    </p:spTree>
    <p:extLst>
      <p:ext uri="{BB962C8B-B14F-4D97-AF65-F5344CB8AC3E}">
        <p14:creationId xmlns:p14="http://schemas.microsoft.com/office/powerpoint/2010/main" val="3992739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trips(downLeft)">
                                      <p:cBhvr>
                                        <p:cTn id="11" dur="500"/>
                                        <p:tgtEl>
                                          <p:spTgt spid="22"/>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trips(downLeft)">
                                      <p:cBhvr>
                                        <p:cTn id="15" dur="500"/>
                                        <p:tgtEl>
                                          <p:spTgt spid="24"/>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trips(downLeft)">
                                      <p:cBhvr>
                                        <p:cTn id="19" dur="500"/>
                                        <p:tgtEl>
                                          <p:spTgt spid="25"/>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Left)">
                                      <p:cBhvr>
                                        <p:cTn id="23" dur="500"/>
                                        <p:tgtEl>
                                          <p:spTgt spid="26"/>
                                        </p:tgtEl>
                                      </p:cBhvr>
                                    </p:animEffect>
                                  </p:childTnLst>
                                </p:cTn>
                              </p:par>
                            </p:childTnLst>
                          </p:cTn>
                        </p:par>
                        <p:par>
                          <p:cTn id="24" fill="hold" nodeType="afterGroup">
                            <p:stCondLst>
                              <p:cond delay="2500"/>
                            </p:stCondLst>
                            <p:childTnLst>
                              <p:par>
                                <p:cTn id="25" presetID="18" presetClass="entr" presetSubtype="1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Left)">
                                      <p:cBhvr>
                                        <p:cTn id="27" dur="500"/>
                                        <p:tgtEl>
                                          <p:spTgt spid="21"/>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downLeft)">
                                      <p:cBhvr>
                                        <p:cTn id="35" dur="500"/>
                                        <p:tgtEl>
                                          <p:spTgt spid="28"/>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Left)">
                                      <p:cBhvr>
                                        <p:cTn id="39" dur="500"/>
                                        <p:tgtEl>
                                          <p:spTgt spid="20"/>
                                        </p:tgtEl>
                                      </p:cBhvr>
                                    </p:animEffect>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par>
                          <p:cTn id="44" fill="hold" nodeType="afterGroup">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downLeft)">
                                      <p:cBhvr>
                                        <p:cTn id="47" dur="500"/>
                                        <p:tgtEl>
                                          <p:spTgt spid="30"/>
                                        </p:tgtEl>
                                      </p:cBhvr>
                                    </p:animEffect>
                                  </p:childTnLst>
                                </p:cTn>
                              </p:par>
                            </p:childTnLst>
                          </p:cTn>
                        </p:par>
                        <p:par>
                          <p:cTn id="48" fill="hold" nodeType="afterGroup">
                            <p:stCondLst>
                              <p:cond delay="5500"/>
                            </p:stCondLst>
                            <p:childTnLst>
                              <p:par>
                                <p:cTn id="49" presetID="50" presetClass="entr" presetSubtype="0" decel="10000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strVal val="#ppt_w+.3"/>
                                          </p:val>
                                        </p:tav>
                                        <p:tav tm="100000">
                                          <p:val>
                                            <p:strVal val="#ppt_w"/>
                                          </p:val>
                                        </p:tav>
                                      </p:tavLst>
                                    </p:anim>
                                    <p:anim calcmode="lin" valueType="num">
                                      <p:cBhvr>
                                        <p:cTn id="52" dur="1000" fill="hold"/>
                                        <p:tgtEl>
                                          <p:spTgt spid="31"/>
                                        </p:tgtEl>
                                        <p:attrNameLst>
                                          <p:attrName>ppt_h</p:attrName>
                                        </p:attrNameLst>
                                      </p:cBhvr>
                                      <p:tavLst>
                                        <p:tav tm="0">
                                          <p:val>
                                            <p:strVal val="#ppt_h"/>
                                          </p:val>
                                        </p:tav>
                                        <p:tav tm="100000">
                                          <p:val>
                                            <p:strVal val="#ppt_h"/>
                                          </p:val>
                                        </p:tav>
                                      </p:tavLst>
                                    </p:anim>
                                    <p:animEffect transition="in" filter="fade">
                                      <p:cBhvr>
                                        <p:cTn id="53" dur="1000"/>
                                        <p:tgtEl>
                                          <p:spTgt spid="31"/>
                                        </p:tgtEl>
                                      </p:cBhvr>
                                    </p:animEffect>
                                  </p:childTnLst>
                                </p:cTn>
                              </p:par>
                            </p:childTnLst>
                          </p:cTn>
                        </p:par>
                        <p:par>
                          <p:cTn id="54" fill="hold" nodeType="afterGroup">
                            <p:stCondLst>
                              <p:cond delay="6500"/>
                            </p:stCondLst>
                            <p:childTnLst>
                              <p:par>
                                <p:cTn id="55" presetID="29"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1000" fill="hold"/>
                                        <p:tgtEl>
                                          <p:spTgt spid="32"/>
                                        </p:tgtEl>
                                        <p:attrNameLst>
                                          <p:attrName>ppt_x</p:attrName>
                                        </p:attrNameLst>
                                      </p:cBhvr>
                                      <p:tavLst>
                                        <p:tav tm="0">
                                          <p:val>
                                            <p:strVal val="#ppt_x-.2"/>
                                          </p:val>
                                        </p:tav>
                                        <p:tav tm="100000">
                                          <p:val>
                                            <p:strVal val="#ppt_x"/>
                                          </p:val>
                                        </p:tav>
                                      </p:tavLst>
                                    </p:anim>
                                    <p:anim calcmode="lin" valueType="num">
                                      <p:cBhvr>
                                        <p:cTn id="5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p:bldP spid="29" grpId="0"/>
      <p:bldP spid="30"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ChangeArrowheads="1"/>
          </p:cNvSpPr>
          <p:nvPr/>
        </p:nvSpPr>
        <p:spPr bwMode="auto">
          <a:xfrm>
            <a:off x="3359151" y="0"/>
            <a:ext cx="5688013" cy="914400"/>
          </a:xfrm>
          <a:prstGeom prst="star24">
            <a:avLst>
              <a:gd name="adj" fmla="val 37500"/>
            </a:avLst>
          </a:prstGeom>
          <a:gradFill rotWithShape="1">
            <a:gsLst>
              <a:gs pos="0">
                <a:srgbClr val="990099"/>
              </a:gs>
              <a:gs pos="50000">
                <a:schemeClr val="bg1"/>
              </a:gs>
              <a:gs pos="100000">
                <a:srgbClr val="990099"/>
              </a:gs>
            </a:gsLst>
            <a:lin ang="5400000" scaled="1"/>
          </a:gradFill>
          <a:ln w="190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2400" b="1">
                <a:solidFill>
                  <a:srgbClr val="000000"/>
                </a:solidFill>
                <a:latin typeface="Tahoma" panose="020B0604030504040204" pitchFamily="34" charset="0"/>
              </a:rPr>
              <a:t>HƯỚNG DẪN VỀ NHÀ</a:t>
            </a:r>
            <a:r>
              <a:rPr lang="en-US" altLang="en-US" sz="2400" b="1">
                <a:solidFill>
                  <a:srgbClr val="000000"/>
                </a:solidFill>
                <a:latin typeface=".VnTime" panose="020B7200000000000000" pitchFamily="34" charset="0"/>
              </a:rPr>
              <a:t> </a:t>
            </a:r>
          </a:p>
        </p:txBody>
      </p:sp>
      <p:sp>
        <p:nvSpPr>
          <p:cNvPr id="28675" name="Rectangle 5"/>
          <p:cNvSpPr>
            <a:spLocks noChangeArrowheads="1"/>
          </p:cNvSpPr>
          <p:nvPr/>
        </p:nvSpPr>
        <p:spPr bwMode="auto">
          <a:xfrm>
            <a:off x="2743200" y="1331914"/>
            <a:ext cx="7467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cs typeface="Arial" panose="020B0604020202020204" pitchFamily="34" charset="0"/>
              </a:defRPr>
            </a:lvl1pPr>
            <a:lvl2pPr marL="800100" indent="-342900">
              <a:defRPr>
                <a:solidFill>
                  <a:schemeClr val="tx1"/>
                </a:solidFill>
                <a:latin typeface="Times New Roman" panose="02020603050405020304" pitchFamily="18" charset="0"/>
                <a:cs typeface="Arial" panose="020B0604020202020204" pitchFamily="34" charset="0"/>
              </a:defRPr>
            </a:lvl2pPr>
            <a:lvl3pPr marL="1257300" indent="-342900">
              <a:defRPr>
                <a:solidFill>
                  <a:schemeClr val="tx1"/>
                </a:solidFill>
                <a:latin typeface="Times New Roman" panose="02020603050405020304" pitchFamily="18" charset="0"/>
                <a:cs typeface="Arial" panose="020B0604020202020204" pitchFamily="34" charset="0"/>
              </a:defRPr>
            </a:lvl3pPr>
            <a:lvl4pPr marL="1714500" indent="-342900">
              <a:defRPr>
                <a:solidFill>
                  <a:schemeClr val="tx1"/>
                </a:solidFill>
                <a:latin typeface="Times New Roman" panose="02020603050405020304" pitchFamily="18" charset="0"/>
                <a:cs typeface="Arial" panose="020B0604020202020204" pitchFamily="34" charset="0"/>
              </a:defRPr>
            </a:lvl4pPr>
            <a:lvl5pPr marL="2171700" indent="-342900">
              <a:defRPr>
                <a:solidFill>
                  <a:schemeClr val="tx1"/>
                </a:solidFill>
                <a:latin typeface="Times New Roman" panose="02020603050405020304" pitchFamily="18"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400" b="1" u="sng" dirty="0" err="1"/>
              <a:t>Bài</a:t>
            </a:r>
            <a:r>
              <a:rPr lang="en-US" altLang="en-US" sz="2400" b="1" u="sng" dirty="0"/>
              <a:t> </a:t>
            </a:r>
            <a:r>
              <a:rPr lang="en-US" altLang="en-US" sz="2400" b="1" u="sng" dirty="0" err="1"/>
              <a:t>cũ</a:t>
            </a:r>
            <a:r>
              <a:rPr lang="en-US" altLang="en-US" sz="2400" b="1" u="sng" dirty="0"/>
              <a:t> :</a:t>
            </a:r>
            <a:r>
              <a:rPr lang="en-US" altLang="en-US" sz="2400" b="1" dirty="0"/>
              <a:t> </a:t>
            </a:r>
          </a:p>
          <a:p>
            <a:pPr eaLnBrk="1" hangingPunct="1"/>
            <a:r>
              <a:rPr lang="en-US" altLang="en-US" sz="2400" b="1" dirty="0"/>
              <a:t>-</a:t>
            </a:r>
            <a:r>
              <a:rPr lang="en-US" altLang="en-US" sz="2400" b="1" dirty="0" err="1"/>
              <a:t>Học</a:t>
            </a:r>
            <a:r>
              <a:rPr lang="en-US" altLang="en-US" sz="2400" b="1" dirty="0"/>
              <a:t> </a:t>
            </a:r>
            <a:r>
              <a:rPr lang="en-US" altLang="en-US" sz="2400" b="1" dirty="0" err="1"/>
              <a:t>bài</a:t>
            </a:r>
            <a:r>
              <a:rPr lang="en-US" altLang="en-US" sz="2400" b="1" dirty="0"/>
              <a:t> </a:t>
            </a:r>
            <a:r>
              <a:rPr lang="en-US" altLang="en-US" sz="2400" b="1" dirty="0" err="1"/>
              <a:t>ghi</a:t>
            </a:r>
            <a:r>
              <a:rPr lang="en-US" altLang="en-US" sz="2400" b="1" dirty="0"/>
              <a:t> </a:t>
            </a:r>
            <a:r>
              <a:rPr lang="en-US" altLang="en-US" sz="2400" b="1" dirty="0" err="1"/>
              <a:t>nhớ</a:t>
            </a:r>
            <a:r>
              <a:rPr lang="en-US" altLang="en-US" sz="2400" b="1" dirty="0"/>
              <a:t>.</a:t>
            </a:r>
          </a:p>
          <a:p>
            <a:pPr eaLnBrk="1" hangingPunct="1">
              <a:buFontTx/>
              <a:buChar char="-"/>
            </a:pPr>
            <a:r>
              <a:rPr lang="en-US" altLang="en-US" sz="2400" dirty="0" err="1"/>
              <a:t>Hoàn</a:t>
            </a:r>
            <a:r>
              <a:rPr lang="en-US" altLang="en-US" sz="2400" dirty="0"/>
              <a:t> </a:t>
            </a:r>
            <a:r>
              <a:rPr lang="en-US" altLang="en-US" sz="2400" dirty="0" err="1"/>
              <a:t>thành</a:t>
            </a:r>
            <a:r>
              <a:rPr lang="en-US" altLang="en-US" sz="2400" dirty="0"/>
              <a:t> </a:t>
            </a:r>
            <a:r>
              <a:rPr lang="en-US" altLang="en-US" sz="2400" dirty="0" err="1"/>
              <a:t>các</a:t>
            </a:r>
            <a:r>
              <a:rPr lang="en-US" altLang="en-US" sz="2400" dirty="0"/>
              <a:t> </a:t>
            </a:r>
            <a:r>
              <a:rPr lang="en-US" altLang="en-US" sz="2400" dirty="0" err="1"/>
              <a:t>bài</a:t>
            </a:r>
            <a:r>
              <a:rPr lang="en-US" altLang="en-US" sz="2400" dirty="0"/>
              <a:t> </a:t>
            </a:r>
            <a:r>
              <a:rPr lang="en-US" altLang="en-US" sz="2400" dirty="0" err="1"/>
              <a:t>tập</a:t>
            </a:r>
            <a:r>
              <a:rPr lang="en-US" altLang="en-US" sz="2400" dirty="0"/>
              <a:t> D1/</a:t>
            </a:r>
            <a:r>
              <a:rPr lang="en-US" altLang="en-US" sz="2400" dirty="0" err="1"/>
              <a:t>shd</a:t>
            </a:r>
            <a:r>
              <a:rPr lang="en-US" altLang="en-US" sz="2400" dirty="0"/>
              <a:t> tr51</a:t>
            </a:r>
          </a:p>
          <a:p>
            <a:pPr eaLnBrk="1" hangingPunct="1">
              <a:buFontTx/>
              <a:buChar char="-"/>
            </a:pPr>
            <a:r>
              <a:rPr lang="en-US" altLang="en-US" sz="2400" b="1" dirty="0" err="1"/>
              <a:t>Vẽ</a:t>
            </a:r>
            <a:r>
              <a:rPr lang="en-US" altLang="en-US" sz="2400" b="1" dirty="0"/>
              <a:t> </a:t>
            </a:r>
            <a:r>
              <a:rPr lang="en-US" altLang="en-US" sz="2400" b="1" dirty="0" err="1"/>
              <a:t>sơ</a:t>
            </a:r>
            <a:r>
              <a:rPr lang="en-US" altLang="en-US" sz="2400" b="1" dirty="0"/>
              <a:t> </a:t>
            </a:r>
            <a:r>
              <a:rPr lang="en-US" altLang="en-US" sz="2400" b="1" dirty="0" err="1"/>
              <a:t>đồ</a:t>
            </a:r>
            <a:r>
              <a:rPr lang="en-US" altLang="en-US" sz="2400" b="1" dirty="0"/>
              <a:t> </a:t>
            </a:r>
            <a:r>
              <a:rPr lang="en-US" altLang="en-US" sz="2400" b="1" dirty="0" err="1"/>
              <a:t>tư</a:t>
            </a:r>
            <a:r>
              <a:rPr lang="en-US" altLang="en-US" sz="2400" b="1" dirty="0"/>
              <a:t> </a:t>
            </a:r>
            <a:r>
              <a:rPr lang="en-US" altLang="en-US" sz="2400" b="1" dirty="0" err="1"/>
              <a:t>duy</a:t>
            </a:r>
            <a:r>
              <a:rPr lang="en-US" altLang="en-US" sz="2400" b="1" dirty="0"/>
              <a:t> </a:t>
            </a:r>
            <a:r>
              <a:rPr lang="en-US" altLang="en-US" sz="2400" b="1" dirty="0" err="1"/>
              <a:t>vào</a:t>
            </a:r>
            <a:r>
              <a:rPr lang="en-US" altLang="en-US" sz="2400" b="1" dirty="0"/>
              <a:t> </a:t>
            </a:r>
            <a:r>
              <a:rPr lang="en-US" altLang="en-US" sz="2400" b="1" dirty="0" err="1"/>
              <a:t>vở</a:t>
            </a:r>
            <a:r>
              <a:rPr lang="en-US" altLang="en-US" sz="2400" b="1" dirty="0"/>
              <a:t> </a:t>
            </a:r>
            <a:r>
              <a:rPr lang="en-US" altLang="en-US" sz="2400" b="1" dirty="0" err="1"/>
              <a:t>học</a:t>
            </a:r>
            <a:r>
              <a:rPr lang="en-US" altLang="en-US" sz="2400" b="1" dirty="0"/>
              <a:t>.</a:t>
            </a:r>
          </a:p>
          <a:p>
            <a:pPr eaLnBrk="1" hangingPunct="1"/>
            <a:r>
              <a:rPr lang="en-US" altLang="en-US" sz="2400" b="1" u="sng" dirty="0" err="1"/>
              <a:t>Bài</a:t>
            </a:r>
            <a:r>
              <a:rPr lang="en-US" altLang="en-US" sz="2400" b="1" u="sng" dirty="0"/>
              <a:t> </a:t>
            </a:r>
            <a:r>
              <a:rPr lang="en-US" altLang="en-US" sz="2400" b="1" u="sng" dirty="0" err="1"/>
              <a:t>mới</a:t>
            </a:r>
            <a:r>
              <a:rPr lang="en-US" altLang="en-US" sz="2400" b="1" u="sng" dirty="0"/>
              <a:t> :</a:t>
            </a:r>
            <a:r>
              <a:rPr lang="en-US" altLang="en-US" sz="2400" b="1" dirty="0"/>
              <a:t> </a:t>
            </a:r>
            <a:r>
              <a:rPr lang="en-US" altLang="en-US" sz="2400" b="1" dirty="0" err="1"/>
              <a:t>Soạn</a:t>
            </a:r>
            <a:r>
              <a:rPr lang="en-US" altLang="en-US" sz="2400" b="1" dirty="0"/>
              <a:t> </a:t>
            </a:r>
            <a:r>
              <a:rPr lang="en-US" altLang="en-US" sz="2400" b="1" dirty="0" err="1"/>
              <a:t>bài</a:t>
            </a:r>
            <a:r>
              <a:rPr lang="en-US" altLang="en-US" sz="2400" b="1" dirty="0"/>
              <a:t> </a:t>
            </a:r>
            <a:r>
              <a:rPr lang="en-US" altLang="en-US" sz="2400" b="1" dirty="0" smtClean="0"/>
              <a:t>: </a:t>
            </a:r>
            <a:r>
              <a:rPr lang="en-US" altLang="en-US" sz="2400" b="1" dirty="0" err="1" smtClean="0"/>
              <a:t>Luyện</a:t>
            </a:r>
            <a:r>
              <a:rPr lang="en-US" altLang="en-US" sz="2400" b="1" dirty="0" smtClean="0"/>
              <a:t> </a:t>
            </a:r>
            <a:r>
              <a:rPr lang="en-US" altLang="en-US" sz="2400" b="1" dirty="0" err="1" smtClean="0"/>
              <a:t>tập</a:t>
            </a:r>
            <a:r>
              <a:rPr lang="en-US" altLang="en-US" sz="2400" b="1" dirty="0" smtClean="0"/>
              <a:t> </a:t>
            </a:r>
            <a:r>
              <a:rPr lang="en-US" altLang="en-US" sz="2400" b="1" dirty="0" err="1" smtClean="0"/>
              <a:t>viết</a:t>
            </a:r>
            <a:r>
              <a:rPr lang="en-US" altLang="en-US" sz="2400" b="1" dirty="0" smtClean="0"/>
              <a:t> </a:t>
            </a:r>
            <a:r>
              <a:rPr lang="en-US" altLang="en-US" sz="2400" b="1" dirty="0" err="1" smtClean="0"/>
              <a:t>đoạn</a:t>
            </a:r>
            <a:r>
              <a:rPr lang="en-US" altLang="en-US" sz="2400" b="1" dirty="0" smtClean="0"/>
              <a:t> </a:t>
            </a:r>
            <a:r>
              <a:rPr lang="en-US" altLang="en-US" sz="2400" b="1" dirty="0" err="1" smtClean="0"/>
              <a:t>văn</a:t>
            </a:r>
            <a:r>
              <a:rPr lang="en-US" altLang="en-US" sz="2400" b="1" dirty="0" smtClean="0"/>
              <a:t> </a:t>
            </a:r>
            <a:r>
              <a:rPr lang="en-US" altLang="en-US" sz="2400" b="1" dirty="0" err="1" smtClean="0"/>
              <a:t>tự</a:t>
            </a:r>
            <a:r>
              <a:rPr lang="en-US" altLang="en-US" sz="2400" b="1" dirty="0" smtClean="0"/>
              <a:t> </a:t>
            </a:r>
            <a:r>
              <a:rPr lang="en-US" altLang="en-US" sz="2400" b="1" dirty="0" err="1" smtClean="0"/>
              <a:t>sự</a:t>
            </a:r>
            <a:r>
              <a:rPr lang="en-US" altLang="en-US" sz="2400" b="1" dirty="0" smtClean="0"/>
              <a:t> </a:t>
            </a:r>
            <a:r>
              <a:rPr lang="en-US" altLang="en-US" sz="2400" b="1" dirty="0" err="1" smtClean="0"/>
              <a:t>kết</a:t>
            </a:r>
            <a:r>
              <a:rPr lang="en-US" altLang="en-US" sz="2400" b="1" dirty="0" smtClean="0"/>
              <a:t> </a:t>
            </a:r>
            <a:r>
              <a:rPr lang="en-US" altLang="en-US" sz="2400" b="1" dirty="0" err="1" smtClean="0"/>
              <a:t>hợp</a:t>
            </a:r>
            <a:r>
              <a:rPr lang="en-US" altLang="en-US" sz="2400" b="1" dirty="0" smtClean="0"/>
              <a:t> </a:t>
            </a:r>
            <a:r>
              <a:rPr lang="en-US" altLang="en-US" sz="2400" b="1" dirty="0" err="1" smtClean="0"/>
              <a:t>với</a:t>
            </a:r>
            <a:r>
              <a:rPr lang="en-US" altLang="en-US" sz="2400" b="1" dirty="0" smtClean="0"/>
              <a:t> </a:t>
            </a:r>
            <a:r>
              <a:rPr lang="en-US" altLang="en-US" sz="2400" b="1" dirty="0" err="1" smtClean="0"/>
              <a:t>miêu</a:t>
            </a:r>
            <a:r>
              <a:rPr lang="en-US" altLang="en-US" sz="2400" b="1" dirty="0" smtClean="0"/>
              <a:t> </a:t>
            </a:r>
            <a:r>
              <a:rPr lang="en-US" altLang="en-US" sz="2400" b="1" dirty="0" err="1" smtClean="0"/>
              <a:t>tả</a:t>
            </a:r>
            <a:r>
              <a:rPr lang="en-US" altLang="en-US" sz="2400" b="1" dirty="0" smtClean="0"/>
              <a:t> </a:t>
            </a:r>
            <a:r>
              <a:rPr lang="en-US" altLang="en-US" sz="2400" b="1" dirty="0" err="1" smtClean="0"/>
              <a:t>và</a:t>
            </a:r>
            <a:r>
              <a:rPr lang="en-US" altLang="en-US" sz="2400" b="1" dirty="0" smtClean="0"/>
              <a:t> </a:t>
            </a:r>
            <a:r>
              <a:rPr lang="en-US" altLang="en-US" sz="2400" b="1" dirty="0" err="1" smtClean="0"/>
              <a:t>biểu</a:t>
            </a:r>
            <a:r>
              <a:rPr lang="en-US" altLang="en-US" sz="2400" b="1" dirty="0" smtClean="0"/>
              <a:t> </a:t>
            </a:r>
            <a:r>
              <a:rPr lang="en-US" altLang="en-US" sz="2400" b="1" dirty="0" err="1" smtClean="0"/>
              <a:t>cảm</a:t>
            </a:r>
            <a:r>
              <a:rPr lang="en-US" altLang="en-US" sz="2400" dirty="0" smtClean="0"/>
              <a:t>.</a:t>
            </a:r>
            <a:endParaRPr lang="en-US" altLang="en-US" sz="2400" dirty="0"/>
          </a:p>
          <a:p>
            <a:pPr eaLnBrk="1" hangingPunct="1">
              <a:buFontTx/>
              <a:buChar char="-"/>
            </a:pPr>
            <a:endParaRPr lang="en-US" altLang="en-US" sz="2400" b="1" dirty="0"/>
          </a:p>
        </p:txBody>
      </p:sp>
      <p:pic>
        <p:nvPicPr>
          <p:cNvPr id="28676" name="Picture 2" descr="Giáo Viên Với Một Chuyến Du Lịch Mùa Thu Của Học Sinh Hình ảnh | Định dạng  hình ảnh PNG 401628181|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513" y="4800601"/>
            <a:ext cx="22463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图片 2"/>
          <p:cNvPicPr>
            <a:picLocks noChangeAspect="1"/>
          </p:cNvPicPr>
          <p:nvPr/>
        </p:nvPicPr>
        <p:blipFill>
          <a:blip r:embed="rId3" cstate="print">
            <a:extLst>
              <a:ext uri="{28A0092B-C50C-407E-A947-70E740481C1C}">
                <a14:useLocalDpi xmlns:a14="http://schemas.microsoft.com/office/drawing/2010/main" val="0"/>
              </a:ext>
            </a:extLst>
          </a:blip>
          <a:srcRect l="50168" t="20952" r="548" b="27864"/>
          <a:stretch>
            <a:fillRect/>
          </a:stretch>
        </p:blipFill>
        <p:spPr bwMode="auto">
          <a:xfrm>
            <a:off x="265906" y="5063332"/>
            <a:ext cx="26685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942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anim calcmode="lin" valueType="num">
                                      <p:cBhvr>
                                        <p:cTn id="9" dur="500" fill="hold"/>
                                        <p:tgtEl>
                                          <p:spTgt spid="83970"/>
                                        </p:tgtEl>
                                        <p:attrNameLst>
                                          <p:attrName>style.rotation</p:attrName>
                                        </p:attrNameLst>
                                      </p:cBhvr>
                                      <p:tavLst>
                                        <p:tav tm="0">
                                          <p:val>
                                            <p:fltVal val="90"/>
                                          </p:val>
                                        </p:tav>
                                        <p:tav tm="100000">
                                          <p:val>
                                            <p:fltVal val="0"/>
                                          </p:val>
                                        </p:tav>
                                      </p:tavLst>
                                    </p:anim>
                                    <p:animEffect transition="in" filter="fade">
                                      <p:cBhvr>
                                        <p:cTn id="10"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网chenying0907出品 2"/>
          <p:cNvSpPr/>
          <p:nvPr/>
        </p:nvSpPr>
        <p:spPr>
          <a:xfrm>
            <a:off x="5446713" y="2301875"/>
            <a:ext cx="5067300" cy="1995488"/>
          </a:xfrm>
          <a:prstGeom prst="rect">
            <a:avLst/>
          </a:prstGeom>
          <a:solidFill>
            <a:srgbClr val="5B9BD5">
              <a:alpha val="70000"/>
            </a:srgbClr>
          </a:solidFill>
          <a:ln w="12700" cap="flat" cmpd="sng" algn="ctr">
            <a:noFill/>
            <a:prstDash val="solid"/>
            <a:miter lim="800000"/>
          </a:ln>
          <a:effectLst/>
        </p:spPr>
        <p:txBody>
          <a:bodyPr anchor="ctr"/>
          <a:lstStyle/>
          <a:p>
            <a:pPr algn="ctr" defTabSz="685800">
              <a:defRPr/>
            </a:pPr>
            <a:endParaRPr lang="zh-CN" altLang="en-US" sz="1350" kern="0">
              <a:solidFill>
                <a:prstClr val="white"/>
              </a:solidFill>
              <a:latin typeface="Calibri" panose="020F0502020204030204"/>
              <a:ea typeface="宋体" panose="02010600030101010101" pitchFamily="2" charset="-122"/>
            </a:endParaRPr>
          </a:p>
        </p:txBody>
      </p:sp>
      <p:pic>
        <p:nvPicPr>
          <p:cNvPr id="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03" y="3087688"/>
            <a:ext cx="22574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淘宝网chenying0907出品 14"/>
          <p:cNvSpPr txBox="1">
            <a:spLocks noChangeArrowheads="1"/>
          </p:cNvSpPr>
          <p:nvPr/>
        </p:nvSpPr>
        <p:spPr bwMode="auto">
          <a:xfrm>
            <a:off x="2466112" y="2301875"/>
            <a:ext cx="8168483" cy="2123658"/>
          </a:xfrm>
          <a:prstGeom prst="rect">
            <a:avLst/>
          </a:prstGeom>
          <a:solidFill>
            <a:schemeClr val="bg1"/>
          </a:solidFill>
          <a:ln>
            <a:noFill/>
          </a:ln>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SG" altLang="zh-CN" sz="6600" b="1" dirty="0">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Xin </a:t>
            </a:r>
            <a:r>
              <a:rPr lang="en-SG" altLang="zh-CN" sz="6600" b="1" dirty="0" err="1">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chào</a:t>
            </a:r>
            <a:r>
              <a:rPr lang="en-SG" altLang="zh-CN" sz="6600" b="1" dirty="0">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 </a:t>
            </a:r>
            <a:r>
              <a:rPr lang="en-SG" altLang="zh-CN" sz="6600" b="1" dirty="0" err="1">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và</a:t>
            </a:r>
            <a:r>
              <a:rPr lang="en-SG" altLang="zh-CN" sz="6600" b="1" dirty="0">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 </a:t>
            </a:r>
            <a:r>
              <a:rPr lang="en-SG" altLang="zh-CN" sz="6600" b="1" dirty="0" err="1">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tạm</a:t>
            </a:r>
            <a:r>
              <a:rPr lang="en-SG" altLang="zh-CN" sz="6600" b="1" dirty="0">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 </a:t>
            </a:r>
            <a:r>
              <a:rPr lang="vi-VN" altLang="zh-CN" sz="6600" b="1" dirty="0">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rPr>
              <a:t>biệt các con!</a:t>
            </a:r>
            <a:endParaRPr lang="zh-CN" altLang="en-US" sz="6600" b="1" dirty="0">
              <a:ln w="11430"/>
              <a:solidFill>
                <a:schemeClr val="accent1">
                  <a:lumMod val="50000"/>
                </a:schemeClr>
              </a:solidFill>
              <a:effectLst>
                <a:outerShdw blurRad="50800" dist="39000" dir="5460000" algn="tl">
                  <a:srgbClr val="000000">
                    <a:alpha val="38000"/>
                  </a:srgbClr>
                </a:outerShdw>
              </a:effectLst>
              <a:latin typeface="Times New Roman" panose="02020603050405020304" pitchFamily="18" charset="0"/>
              <a:ea typeface="方正清刻本悦宋简体"/>
              <a:cs typeface="Times New Roman" panose="02020603050405020304" pitchFamily="18" charset="0"/>
            </a:endParaRPr>
          </a:p>
        </p:txBody>
      </p:sp>
      <p:pic>
        <p:nvPicPr>
          <p:cNvPr id="29705" name="图片 2"/>
          <p:cNvPicPr>
            <a:picLocks noChangeAspect="1"/>
          </p:cNvPicPr>
          <p:nvPr/>
        </p:nvPicPr>
        <p:blipFill>
          <a:blip r:embed="rId4" cstate="print">
            <a:extLst>
              <a:ext uri="{28A0092B-C50C-407E-A947-70E740481C1C}">
                <a14:useLocalDpi xmlns:a14="http://schemas.microsoft.com/office/drawing/2010/main" val="0"/>
              </a:ext>
            </a:extLst>
          </a:blip>
          <a:srcRect l="50168" t="20952" r="548" b="27864"/>
          <a:stretch>
            <a:fillRect/>
          </a:stretch>
        </p:blipFill>
        <p:spPr bwMode="auto">
          <a:xfrm>
            <a:off x="9523413" y="5137150"/>
            <a:ext cx="2668587"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507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340"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6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14344"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TIẾT 27</a:t>
            </a: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MIÊU TẢ VÀ BIỂU CẢM TRONG VĂN TỰ SỰ</a:t>
            </a:r>
          </a:p>
        </p:txBody>
      </p:sp>
      <p:pic>
        <p:nvPicPr>
          <p:cNvPr id="14348"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2350" y="4454237"/>
            <a:ext cx="1600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6968836" y="457200"/>
            <a:ext cx="5223164" cy="3269673"/>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spcBef>
                <a:spcPct val="0"/>
              </a:spcBef>
            </a:pPr>
            <a:r>
              <a:rPr lang="en-US" altLang="en-US" sz="2800" b="1" dirty="0" smtClean="0">
                <a:solidFill>
                  <a:srgbClr val="0000FF"/>
                </a:solidFill>
                <a:latin typeface="Times New Roman" panose="02020603050405020304" pitchFamily="18" charset="0"/>
              </a:rPr>
              <a:t>?</a:t>
            </a:r>
            <a:r>
              <a:rPr lang="en-US" altLang="en-US" sz="2800" b="1" dirty="0" err="1" smtClean="0">
                <a:solidFill>
                  <a:srgbClr val="0000FF"/>
                </a:solidFill>
                <a:latin typeface="Times New Roman" panose="02020603050405020304" pitchFamily="18" charset="0"/>
              </a:rPr>
              <a:t>Dựa</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vào</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kiến</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thức</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đã</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học,em</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hãy</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cho</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cô</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biêt</a:t>
            </a:r>
            <a:r>
              <a:rPr lang="en-US" altLang="en-US" sz="2800" b="1" dirty="0" smtClean="0">
                <a:solidFill>
                  <a:srgbClr val="0000FF"/>
                </a:solidFill>
                <a:latin typeface="Times New Roman" panose="02020603050405020304" pitchFamily="18" charset="0"/>
              </a:rPr>
              <a:t> </a:t>
            </a:r>
            <a:r>
              <a:rPr lang="en-US" altLang="en-US" sz="2800" b="1" dirty="0" err="1" smtClean="0">
                <a:solidFill>
                  <a:srgbClr val="0000FF"/>
                </a:solidFill>
                <a:latin typeface="Times New Roman" panose="02020603050405020304" pitchFamily="18" charset="0"/>
              </a:rPr>
              <a:t>trọng</a:t>
            </a:r>
            <a:r>
              <a:rPr lang="en-US" altLang="en-US" sz="2800" b="1" dirty="0" smtClean="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tâm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phương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thức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p>
        </p:txBody>
      </p:sp>
      <p:sp>
        <p:nvSpPr>
          <p:cNvPr id="3" name="Rectangle 2"/>
          <p:cNvSpPr/>
          <p:nvPr/>
        </p:nvSpPr>
        <p:spPr>
          <a:xfrm>
            <a:off x="914400" y="1620982"/>
            <a:ext cx="5763491" cy="1038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altLang="en-US" sz="2400" dirty="0" err="1">
                <a:latin typeface="Times New Roman" panose="02020603050405020304" pitchFamily="18" charset="0"/>
                <a:cs typeface="Times New Roman" panose="02020603050405020304" pitchFamily="18" charset="0"/>
              </a:rPr>
              <a:t>Kể</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a:t>
            </a:r>
          </a:p>
        </p:txBody>
      </p:sp>
      <p:sp>
        <p:nvSpPr>
          <p:cNvPr id="4" name="Rectangle 3"/>
          <p:cNvSpPr/>
          <p:nvPr/>
        </p:nvSpPr>
        <p:spPr>
          <a:xfrm>
            <a:off x="1413164" y="3297382"/>
            <a:ext cx="5994112" cy="124690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90000"/>
              </a:lnSpc>
            </a:pP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chỉ</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sắc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endParaRPr lang="en-US" alt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884218" y="4987636"/>
            <a:ext cx="7079673" cy="1216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nSpc>
                <a:spcPct val="90000"/>
              </a:lnSpc>
            </a:pPr>
            <a:r>
              <a:rPr lang="en-US" altLang="en-US" sz="2400" dirty="0" err="1">
                <a:latin typeface="Times New Roman" panose="02020603050405020304" pitchFamily="18" charset="0"/>
                <a:cs typeface="Times New Roman" panose="02020603050405020304" pitchFamily="18" charset="0"/>
              </a:rPr>
              <a:t>Biểu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hiện</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chi </a:t>
            </a:r>
            <a:r>
              <a:rPr lang="en-US" altLang="en-US" sz="2400" dirty="0" err="1">
                <a:latin typeface="Times New Roman" panose="02020603050405020304" pitchFamily="18" charset="0"/>
                <a:cs typeface="Times New Roman" panose="02020603050405020304" pitchFamily="18" charset="0"/>
              </a:rPr>
              <a:t>tiết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xúc</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thái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vật</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2398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3"/>
            <a:ext cx="11007436" cy="1593272"/>
          </a:xfrm>
        </p:spPr>
        <p:txBody>
          <a:bodyPr>
            <a:normAutofit fontScale="90000"/>
          </a:bodyPr>
          <a:lstStyle/>
          <a:p>
            <a:r>
              <a:rPr lang="en-US" altLang="en-US" sz="3600" b="1" u="sng" dirty="0" err="1">
                <a:solidFill>
                  <a:srgbClr val="FF0000"/>
                </a:solidFill>
                <a:latin typeface="Times New Roman" panose="02020603050405020304" pitchFamily="18" charset="0"/>
              </a:rPr>
              <a:t>I.Sự</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kết</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hợp</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các</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yếu</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tố</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kể</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tả</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và</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biểu</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lộ</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tình</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cảm</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trong</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văn</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bản</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tự</a:t>
            </a:r>
            <a:r>
              <a:rPr lang="en-US" altLang="en-US" sz="3600" b="1" u="sng" dirty="0">
                <a:solidFill>
                  <a:srgbClr val="FF0000"/>
                </a:solidFill>
                <a:latin typeface="Times New Roman" panose="02020603050405020304" pitchFamily="18" charset="0"/>
              </a:rPr>
              <a:t> </a:t>
            </a:r>
            <a:r>
              <a:rPr lang="en-US" altLang="en-US" sz="3600" b="1" u="sng" dirty="0" err="1">
                <a:solidFill>
                  <a:srgbClr val="FF0000"/>
                </a:solidFill>
                <a:latin typeface="Times New Roman" panose="02020603050405020304" pitchFamily="18" charset="0"/>
              </a:rPr>
              <a:t>sự</a:t>
            </a:r>
            <a:r>
              <a:rPr lang="en-US" altLang="en-US" sz="3600" b="1" u="sng" dirty="0">
                <a:solidFill>
                  <a:srgbClr val="FF0000"/>
                </a:solidFill>
                <a:latin typeface="Times New Roman" panose="02020603050405020304" pitchFamily="18" charset="0"/>
              </a:rPr>
              <a:t>:</a:t>
            </a:r>
            <a:r>
              <a:rPr lang="en-US" altLang="en-US" sz="3600" u="sng" dirty="0">
                <a:solidFill>
                  <a:srgbClr val="FF0000"/>
                </a:solidFill>
                <a:latin typeface="Times New Roman" panose="02020603050405020304" pitchFamily="18" charset="0"/>
              </a:rPr>
              <a:t/>
            </a:r>
            <a:br>
              <a:rPr lang="en-US" altLang="en-US" sz="3600" u="sng" dirty="0">
                <a:solidFill>
                  <a:srgbClr val="FF0000"/>
                </a:solidFill>
                <a:latin typeface="Times New Roman" panose="02020603050405020304" pitchFamily="18" charset="0"/>
              </a:rPr>
            </a:br>
            <a:endParaRPr lang="en-US" sz="3600" dirty="0"/>
          </a:p>
        </p:txBody>
      </p:sp>
      <p:sp>
        <p:nvSpPr>
          <p:cNvPr id="3" name="Content Placeholder 2"/>
          <p:cNvSpPr>
            <a:spLocks noGrp="1"/>
          </p:cNvSpPr>
          <p:nvPr>
            <p:ph idx="1"/>
          </p:nvPr>
        </p:nvSpPr>
        <p:spPr>
          <a:xfrm>
            <a:off x="838200" y="1149927"/>
            <a:ext cx="10515600" cy="5027036"/>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1.Tìm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SGK/T73</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Trích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ấu</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8201" y="2198010"/>
            <a:ext cx="5049982" cy="4253482"/>
          </a:xfrm>
          <a:prstGeom prst="rect">
            <a:avLst/>
          </a:prstGeom>
        </p:spPr>
      </p:pic>
      <p:pic>
        <p:nvPicPr>
          <p:cNvPr id="5" name="Picture 4"/>
          <p:cNvPicPr>
            <a:picLocks noChangeAspect="1"/>
          </p:cNvPicPr>
          <p:nvPr/>
        </p:nvPicPr>
        <p:blipFill>
          <a:blip r:embed="rId3"/>
          <a:stretch>
            <a:fillRect/>
          </a:stretch>
        </p:blipFill>
        <p:spPr>
          <a:xfrm>
            <a:off x="6373091" y="2198010"/>
            <a:ext cx="5140036" cy="4253482"/>
          </a:xfrm>
          <a:prstGeom prst="rect">
            <a:avLst/>
          </a:prstGeom>
        </p:spPr>
      </p:pic>
    </p:spTree>
    <p:extLst>
      <p:ext uri="{BB962C8B-B14F-4D97-AF65-F5344CB8AC3E}">
        <p14:creationId xmlns:p14="http://schemas.microsoft.com/office/powerpoint/2010/main" val="246343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3315" name="Text Box 3"/>
          <p:cNvSpPr txBox="1">
            <a:spLocks noChangeArrowheads="1"/>
          </p:cNvSpPr>
          <p:nvPr/>
        </p:nvSpPr>
        <p:spPr bwMode="auto">
          <a:xfrm>
            <a:off x="4267200" y="2667000"/>
            <a:ext cx="617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600">
              <a:solidFill>
                <a:schemeClr val="bg1"/>
              </a:solidFill>
              <a:latin typeface="Times New Roman" panose="02020603050405020304" pitchFamily="18" charset="0"/>
            </a:endParaRPr>
          </a:p>
        </p:txBody>
      </p:sp>
      <p:sp>
        <p:nvSpPr>
          <p:cNvPr id="13316"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3317" name="Line 5"/>
          <p:cNvSpPr>
            <a:spLocks noChangeShapeType="1"/>
          </p:cNvSpPr>
          <p:nvPr/>
        </p:nvSpPr>
        <p:spPr bwMode="auto">
          <a:xfrm>
            <a:off x="1524000" y="5334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13318" name="Text Box 8"/>
          <p:cNvSpPr txBox="1">
            <a:spLocks noChangeArrowheads="1"/>
          </p:cNvSpPr>
          <p:nvPr/>
        </p:nvSpPr>
        <p:spPr bwMode="auto">
          <a:xfrm>
            <a:off x="1524000" y="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60426" name="Rectangle 10"/>
          <p:cNvSpPr>
            <a:spLocks noChangeArrowheads="1"/>
          </p:cNvSpPr>
          <p:nvPr/>
        </p:nvSpPr>
        <p:spPr bwMode="auto">
          <a:xfrm>
            <a:off x="1524000" y="517526"/>
            <a:ext cx="91440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a:t>    Xe chạy chậm chậm... Mẹ tôi cầm nón vẫy tôi, vài giây sau, tôi đuổi kịp. Tôi thở hồng hộc, trán đẫm mồ hôi, và, khi trèo lên xe, tôi ríu cả chân lại. Mẹ tôi vừa kéo tay tôi, xoa đầu tôi hỏi, thì tôi òa lên khóc rồi cứ thế nức nở. Mẹ tôi cũng sụt sùi theo:</a:t>
            </a:r>
          </a:p>
          <a:p>
            <a:pPr eaLnBrk="1" hangingPunct="1">
              <a:spcBef>
                <a:spcPct val="0"/>
              </a:spcBef>
              <a:buFontTx/>
              <a:buNone/>
            </a:pPr>
            <a:r>
              <a:rPr lang="vi-VN" altLang="en-US" sz="2000"/>
              <a:t>    - Con nín đi! Mợ đã về với các con rồi mà. </a:t>
            </a:r>
          </a:p>
          <a:p>
            <a:pPr eaLnBrk="1" hangingPunct="1">
              <a:spcBef>
                <a:spcPct val="0"/>
              </a:spcBef>
              <a:buFontTx/>
              <a:buNone/>
            </a:pPr>
            <a:r>
              <a:rPr lang="vi-VN" altLang="en-US" sz="2000"/>
              <a:t>    Mẹ tôi lấy vạt áo nâu thấm nước mắt cho tôi rồi xốc nách tôi lên xe. Đến bấy giờ tôi mới kịp nhận ra mẹ tôi không còm cõi xơ xác quá như cô tôi nhắc lại lời người họ nội của tôi nói. Gương mặt mẹ tôi vẫn tươi sáng với đôi mắt trong, và nước da mịn làm nổi bật màu hồng của hai gò má. Hay tại sự sung sướng bỗng được trông nhìn và ôm ấp cái hình hài máu mủ của mình mà mẹ tôi lại tươi đẹp như thuở còn sung túc? Tôi ngồi trên đệm xe, đùi áp đùi mẹ tôi, đầu ngả vào cánh tay mẹ tôi, tôi thấy những cảm giác ấm áp đã bao lâu mất đi bỗng lại mơn man khắp da thịt. Hơi quần áo mẹ tôi và những hơi thở ở khuôn miệng xinh xắn nhai trầu phả ra lúc đó thơm tho lạ thường. </a:t>
            </a:r>
          </a:p>
          <a:p>
            <a:pPr eaLnBrk="1" hangingPunct="1">
              <a:spcBef>
                <a:spcPct val="0"/>
              </a:spcBef>
              <a:buFontTx/>
              <a:buNone/>
            </a:pPr>
            <a:r>
              <a:rPr lang="vi-VN" altLang="en-US" sz="2000"/>
              <a:t>    Phải bé lại và lăn vào lòng một người mẹ, áp mặt vào bầu sữa nóng của người miệng, để bàn tay người mẹ vuốt ve từ trên trán xuống cằm, và gãi rôm ở sống lưng cho, mới thấy người mẹ có một êm dịu vô cùng. Từ ngã tư đầu trường học về đến nhà, tôi không còn nhớ mẹ tôi đã hỏi tôi và tôi đã trả lời mẹ tôi những câu gì.</a:t>
            </a:r>
          </a:p>
          <a:p>
            <a:pPr eaLnBrk="1" hangingPunct="1">
              <a:spcBef>
                <a:spcPct val="0"/>
              </a:spcBef>
              <a:buFontTx/>
              <a:buNone/>
            </a:pPr>
            <a:r>
              <a:rPr lang="vi-VN" altLang="en-US" sz="2000"/>
              <a:t>					Nguyên Hồng, </a:t>
            </a:r>
            <a:r>
              <a:rPr lang="vi-VN" altLang="en-US" sz="2000" i="1"/>
              <a:t>Những ngày thơ ấu</a:t>
            </a:r>
          </a:p>
        </p:txBody>
      </p:sp>
    </p:spTree>
    <p:extLst>
      <p:ext uri="{BB962C8B-B14F-4D97-AF65-F5344CB8AC3E}">
        <p14:creationId xmlns:p14="http://schemas.microsoft.com/office/powerpoint/2010/main" val="2003922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checkerboard(across)">
                                      <p:cBhvr>
                                        <p:cTn id="7" dur="5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5363" name="Text Box 3"/>
          <p:cNvSpPr txBox="1">
            <a:spLocks noChangeArrowheads="1"/>
          </p:cNvSpPr>
          <p:nvPr/>
        </p:nvSpPr>
        <p:spPr bwMode="auto">
          <a:xfrm>
            <a:off x="4267200" y="2667000"/>
            <a:ext cx="617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600">
              <a:solidFill>
                <a:schemeClr val="bg1"/>
              </a:solidFill>
              <a:latin typeface="Times New Roman" panose="02020603050405020304" pitchFamily="18" charset="0"/>
            </a:endParaRPr>
          </a:p>
        </p:txBody>
      </p:sp>
      <p:sp>
        <p:nvSpPr>
          <p:cNvPr id="15364"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5365" name="Line 5"/>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15366" name="Text Box 6"/>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u="sng" dirty="0">
                <a:solidFill>
                  <a:srgbClr val="FF0000"/>
                </a:solidFill>
                <a:latin typeface="Times New Roman" panose="02020603050405020304" pitchFamily="18" charset="0"/>
              </a:rPr>
              <a:t>:</a:t>
            </a:r>
          </a:p>
        </p:txBody>
      </p:sp>
      <p:sp>
        <p:nvSpPr>
          <p:cNvPr id="15367" name="Line 7"/>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62474" name="Text Box 10"/>
          <p:cNvSpPr txBox="1">
            <a:spLocks noChangeArrowheads="1"/>
          </p:cNvSpPr>
          <p:nvPr/>
        </p:nvSpPr>
        <p:spPr bwMode="auto">
          <a:xfrm>
            <a:off x="6324600" y="838200"/>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a:solidFill>
                  <a:srgbClr val="0000FF"/>
                </a:solidFill>
                <a:latin typeface="Times New Roman" panose="02020603050405020304" pitchFamily="18" charset="0"/>
              </a:rPr>
              <a:t>Ở đoạn trích trên tác giả kể lại chuyện gì ?</a:t>
            </a:r>
          </a:p>
        </p:txBody>
      </p:sp>
      <p:sp>
        <p:nvSpPr>
          <p:cNvPr id="62476" name="Text Box 12"/>
          <p:cNvSpPr txBox="1">
            <a:spLocks noChangeArrowheads="1"/>
          </p:cNvSpPr>
          <p:nvPr/>
        </p:nvSpPr>
        <p:spPr bwMode="auto">
          <a:xfrm>
            <a:off x="6519863" y="1905000"/>
            <a:ext cx="39597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Kể lại cuộc gặp gỡ đầy cảm động</a:t>
            </a:r>
          </a:p>
          <a:p>
            <a:pPr eaLnBrk="1" hangingPunct="1">
              <a:spcBef>
                <a:spcPct val="0"/>
              </a:spcBef>
              <a:buFontTx/>
              <a:buNone/>
            </a:pPr>
            <a:r>
              <a:rPr lang="en-US" altLang="en-US" sz="2200">
                <a:latin typeface="Times New Roman" panose="02020603050405020304" pitchFamily="18" charset="0"/>
              </a:rPr>
              <a:t> của nhân vật “ tôi” với người mẹ</a:t>
            </a:r>
          </a:p>
          <a:p>
            <a:pPr eaLnBrk="1" hangingPunct="1">
              <a:spcBef>
                <a:spcPct val="0"/>
              </a:spcBef>
              <a:buFontTx/>
              <a:buNone/>
            </a:pPr>
            <a:r>
              <a:rPr lang="en-US" altLang="en-US" sz="2200">
                <a:latin typeface="Times New Roman" panose="02020603050405020304" pitchFamily="18" charset="0"/>
              </a:rPr>
              <a:t> lâu ngày xa cách.</a:t>
            </a:r>
          </a:p>
        </p:txBody>
      </p:sp>
      <p:sp>
        <p:nvSpPr>
          <p:cNvPr id="62477" name="Rectangle 13"/>
          <p:cNvSpPr>
            <a:spLocks noChangeArrowheads="1"/>
          </p:cNvSpPr>
          <p:nvPr/>
        </p:nvSpPr>
        <p:spPr bwMode="auto">
          <a:xfrm>
            <a:off x="6400800" y="2543682"/>
            <a:ext cx="533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s-BO" altLang="en-US" sz="2400">
                <a:latin typeface="Times New Roman" panose="02020603050405020304" pitchFamily="18" charset="0"/>
              </a:rPr>
              <a:t>+ Mẹ vẫy tôi</a:t>
            </a:r>
            <a:endParaRPr lang="en-US" altLang="en-US" sz="2400">
              <a:latin typeface="Times New Roman" panose="02020603050405020304" pitchFamily="18" charset="0"/>
            </a:endParaRPr>
          </a:p>
          <a:p>
            <a:pPr eaLnBrk="1" hangingPunct="1">
              <a:spcBef>
                <a:spcPct val="0"/>
              </a:spcBef>
              <a:buFontTx/>
              <a:buNone/>
            </a:pPr>
            <a:r>
              <a:rPr lang="es-BO" altLang="en-US" sz="2400">
                <a:latin typeface="Times New Roman" panose="02020603050405020304" pitchFamily="18" charset="0"/>
              </a:rPr>
              <a:t>+ Tôi chạy theo xe chở mẹ</a:t>
            </a:r>
            <a:endParaRPr lang="en-US" altLang="en-US" sz="2400">
              <a:latin typeface="Times New Roman" panose="02020603050405020304" pitchFamily="18" charset="0"/>
            </a:endParaRPr>
          </a:p>
          <a:p>
            <a:pPr eaLnBrk="1" hangingPunct="1">
              <a:spcBef>
                <a:spcPct val="0"/>
              </a:spcBef>
              <a:buFontTx/>
              <a:buNone/>
            </a:pPr>
            <a:r>
              <a:rPr lang="es-BO" altLang="en-US" sz="2400">
                <a:latin typeface="Times New Roman" panose="02020603050405020304" pitchFamily="18" charset="0"/>
              </a:rPr>
              <a:t>+ Mẹ kéo tôi lên xe</a:t>
            </a:r>
            <a:endParaRPr lang="en-US" altLang="en-US" sz="2400">
              <a:latin typeface="Times New Roman" panose="02020603050405020304" pitchFamily="18" charset="0"/>
            </a:endParaRPr>
          </a:p>
          <a:p>
            <a:pPr eaLnBrk="1" hangingPunct="1">
              <a:spcBef>
                <a:spcPct val="0"/>
              </a:spcBef>
              <a:buFontTx/>
              <a:buNone/>
            </a:pPr>
            <a:r>
              <a:rPr lang="it-IT" altLang="en-US" sz="2400">
                <a:latin typeface="Times New Roman" panose="02020603050405020304" pitchFamily="18" charset="0"/>
              </a:rPr>
              <a:t>+ Tôi oà khóc</a:t>
            </a:r>
            <a:endParaRPr lang="en-US" altLang="en-US" sz="2400">
              <a:latin typeface="Times New Roman" panose="02020603050405020304" pitchFamily="18" charset="0"/>
            </a:endParaRPr>
          </a:p>
          <a:p>
            <a:pPr eaLnBrk="1" hangingPunct="1">
              <a:spcBef>
                <a:spcPct val="0"/>
              </a:spcBef>
              <a:buFontTx/>
              <a:buNone/>
            </a:pPr>
            <a:r>
              <a:rPr lang="it-IT" altLang="en-US" sz="2400">
                <a:latin typeface="Times New Roman" panose="02020603050405020304" pitchFamily="18" charset="0"/>
              </a:rPr>
              <a:t>+ Mẹ tôi sụt sùi </a:t>
            </a:r>
            <a:endParaRPr lang="en-US" altLang="en-US" sz="2400">
              <a:latin typeface="Times New Roman" panose="02020603050405020304" pitchFamily="18" charset="0"/>
            </a:endParaRPr>
          </a:p>
          <a:p>
            <a:pPr eaLnBrk="1" hangingPunct="1">
              <a:spcBef>
                <a:spcPct val="0"/>
              </a:spcBef>
              <a:buFontTx/>
              <a:buNone/>
            </a:pPr>
            <a:r>
              <a:rPr lang="it-IT" altLang="en-US" sz="2400">
                <a:latin typeface="Times New Roman" panose="02020603050405020304" pitchFamily="18" charset="0"/>
              </a:rPr>
              <a:t>+ Tôi ngồi bên mẹ, đầu ngả vào </a:t>
            </a:r>
          </a:p>
          <a:p>
            <a:pPr eaLnBrk="1" hangingPunct="1">
              <a:spcBef>
                <a:spcPct val="0"/>
              </a:spcBef>
              <a:buFontTx/>
              <a:buNone/>
            </a:pPr>
            <a:r>
              <a:rPr lang="it-IT" altLang="en-US" sz="2400">
                <a:latin typeface="Times New Roman" panose="02020603050405020304" pitchFamily="18" charset="0"/>
              </a:rPr>
              <a:t>cánh tay mẹ, quan sát gương mặt</a:t>
            </a:r>
          </a:p>
          <a:p>
            <a:pPr eaLnBrk="1" hangingPunct="1">
              <a:spcBef>
                <a:spcPct val="0"/>
              </a:spcBef>
              <a:buFontTx/>
              <a:buNone/>
            </a:pPr>
            <a:r>
              <a:rPr lang="it-IT" altLang="en-US" sz="2400">
                <a:latin typeface="Times New Roman" panose="02020603050405020304" pitchFamily="18" charset="0"/>
              </a:rPr>
              <a:t>mẹ.</a:t>
            </a:r>
          </a:p>
        </p:txBody>
      </p:sp>
      <p:sp>
        <p:nvSpPr>
          <p:cNvPr id="62478" name="Text Box 14"/>
          <p:cNvSpPr txBox="1">
            <a:spLocks noChangeArrowheads="1"/>
          </p:cNvSpPr>
          <p:nvPr/>
        </p:nvSpPr>
        <p:spPr bwMode="auto">
          <a:xfrm>
            <a:off x="6324600" y="1219200"/>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a:solidFill>
                  <a:srgbClr val="0000FF"/>
                </a:solidFill>
                <a:latin typeface="Times New Roman" panose="02020603050405020304" pitchFamily="18" charset="0"/>
              </a:rPr>
              <a:t>Sự việc đó được kể bằng những</a:t>
            </a:r>
          </a:p>
          <a:p>
            <a:pPr eaLnBrk="1" hangingPunct="1">
              <a:spcBef>
                <a:spcPct val="0"/>
              </a:spcBef>
              <a:buFontTx/>
              <a:buNone/>
            </a:pPr>
            <a:r>
              <a:rPr lang="en-US" altLang="en-US" sz="2200" b="1">
                <a:solidFill>
                  <a:srgbClr val="0000FF"/>
                </a:solidFill>
                <a:latin typeface="Times New Roman" panose="02020603050405020304" pitchFamily="18" charset="0"/>
              </a:rPr>
              <a:t> chi tiết nhỏ nào?</a:t>
            </a:r>
          </a:p>
        </p:txBody>
      </p:sp>
      <p:sp>
        <p:nvSpPr>
          <p:cNvPr id="15373" name="Rectangle 15"/>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a:t>
            </a:r>
            <a:r>
              <a:rPr lang="it-IT" altLang="en-US" sz="2000" b="1" dirty="0">
                <a:solidFill>
                  <a:srgbClr val="000000"/>
                </a:solidFill>
                <a:latin typeface="Times New Roman" panose="02020603050405020304" pitchFamily="18" charset="0"/>
              </a:rPr>
              <a:t>shd-tr50</a:t>
            </a:r>
          </a:p>
        </p:txBody>
      </p:sp>
      <p:pic>
        <p:nvPicPr>
          <p:cNvPr id="15374"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5119689"/>
            <a:ext cx="16383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884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blinds(horizontal)">
                                      <p:cBhvr>
                                        <p:cTn id="7" dur="500"/>
                                        <p:tgtEl>
                                          <p:spTgt spid="62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6"/>
                                        </p:tgtEl>
                                        <p:attrNameLst>
                                          <p:attrName>style.visibility</p:attrName>
                                        </p:attrNameLst>
                                      </p:cBhvr>
                                      <p:to>
                                        <p:strVal val="visible"/>
                                      </p:to>
                                    </p:set>
                                    <p:animEffect transition="in" filter="blinds(horizontal)">
                                      <p:cBhvr>
                                        <p:cTn id="12" dur="500"/>
                                        <p:tgtEl>
                                          <p:spTgt spid="62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2474"/>
                                        </p:tgtEl>
                                      </p:cBhvr>
                                    </p:animEffect>
                                    <p:set>
                                      <p:cBhvr>
                                        <p:cTn id="17" dur="1" fill="hold">
                                          <p:stCondLst>
                                            <p:cond delay="499"/>
                                          </p:stCondLst>
                                        </p:cTn>
                                        <p:tgtEl>
                                          <p:spTgt spid="624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2476"/>
                                        </p:tgtEl>
                                      </p:cBhvr>
                                    </p:animEffect>
                                    <p:set>
                                      <p:cBhvr>
                                        <p:cTn id="22" dur="1" fill="hold">
                                          <p:stCondLst>
                                            <p:cond delay="499"/>
                                          </p:stCondLst>
                                        </p:cTn>
                                        <p:tgtEl>
                                          <p:spTgt spid="6247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8"/>
                                        </p:tgtEl>
                                        <p:attrNameLst>
                                          <p:attrName>style.visibility</p:attrName>
                                        </p:attrNameLst>
                                      </p:cBhvr>
                                      <p:to>
                                        <p:strVal val="visible"/>
                                      </p:to>
                                    </p:set>
                                    <p:animEffect transition="in" filter="blinds(horizontal)">
                                      <p:cBhvr>
                                        <p:cTn id="27" dur="500"/>
                                        <p:tgtEl>
                                          <p:spTgt spid="624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477"/>
                                        </p:tgtEl>
                                        <p:attrNameLst>
                                          <p:attrName>style.visibility</p:attrName>
                                        </p:attrNameLst>
                                      </p:cBhvr>
                                      <p:to>
                                        <p:strVal val="visible"/>
                                      </p:to>
                                    </p:set>
                                    <p:animEffect transition="in" filter="blinds(horizontal)">
                                      <p:cBhvr>
                                        <p:cTn id="32" dur="5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p:bldP spid="62474" grpId="1"/>
      <p:bldP spid="62476" grpId="0"/>
      <p:bldP spid="62476" grpId="1"/>
      <p:bldP spid="62477" grpId="0"/>
      <p:bldP spid="624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6387" name="Text Box 3"/>
          <p:cNvSpPr txBox="1">
            <a:spLocks noChangeArrowheads="1"/>
          </p:cNvSpPr>
          <p:nvPr/>
        </p:nvSpPr>
        <p:spPr bwMode="auto">
          <a:xfrm>
            <a:off x="4267200" y="2667000"/>
            <a:ext cx="617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600">
              <a:solidFill>
                <a:schemeClr val="bg1"/>
              </a:solidFill>
              <a:latin typeface="Times New Roman" panose="02020603050405020304" pitchFamily="18" charset="0"/>
            </a:endParaRPr>
          </a:p>
        </p:txBody>
      </p:sp>
      <p:sp>
        <p:nvSpPr>
          <p:cNvPr id="16388"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6389" name="Line 5"/>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16390" name="Text Box 6"/>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u="sng" dirty="0">
                <a:solidFill>
                  <a:srgbClr val="FF0000"/>
                </a:solidFill>
                <a:latin typeface="Times New Roman" panose="02020603050405020304" pitchFamily="18" charset="0"/>
              </a:rPr>
              <a:t>:</a:t>
            </a:r>
          </a:p>
        </p:txBody>
      </p:sp>
      <p:sp>
        <p:nvSpPr>
          <p:cNvPr id="16391" name="Line 7"/>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65546" name="Rectangle 10"/>
          <p:cNvSpPr>
            <a:spLocks noChangeArrowheads="1"/>
          </p:cNvSpPr>
          <p:nvPr/>
        </p:nvSpPr>
        <p:spPr bwMode="auto">
          <a:xfrm>
            <a:off x="6324600" y="990600"/>
            <a:ext cx="533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en-US" sz="2200" b="1">
                <a:solidFill>
                  <a:srgbClr val="0000FF"/>
                </a:solidFill>
                <a:latin typeface="Times New Roman" panose="02020603050405020304" pitchFamily="18" charset="0"/>
              </a:rPr>
              <a:t>Tìm các từ ngữ, các câu văn, hình</a:t>
            </a:r>
          </a:p>
          <a:p>
            <a:pPr eaLnBrk="1" hangingPunct="1">
              <a:lnSpc>
                <a:spcPct val="80000"/>
              </a:lnSpc>
              <a:buFontTx/>
              <a:buNone/>
            </a:pPr>
            <a:r>
              <a:rPr lang="en-US" altLang="en-US" sz="2200" b="1">
                <a:solidFill>
                  <a:srgbClr val="0000FF"/>
                </a:solidFill>
                <a:latin typeface="Times New Roman" panose="02020603050405020304" pitchFamily="18" charset="0"/>
              </a:rPr>
              <a:t> ảnh chi tiết thể hiện yếu tố miêu </a:t>
            </a:r>
          </a:p>
          <a:p>
            <a:pPr eaLnBrk="1" hangingPunct="1">
              <a:lnSpc>
                <a:spcPct val="80000"/>
              </a:lnSpc>
              <a:buFontTx/>
              <a:buNone/>
            </a:pPr>
            <a:r>
              <a:rPr lang="en-US" altLang="en-US" sz="2200" b="1">
                <a:solidFill>
                  <a:srgbClr val="0000FF"/>
                </a:solidFill>
                <a:latin typeface="Times New Roman" panose="02020603050405020304" pitchFamily="18" charset="0"/>
              </a:rPr>
              <a:t>tả, biểu cảm trong đoạn văn?</a:t>
            </a:r>
          </a:p>
        </p:txBody>
      </p:sp>
      <p:sp>
        <p:nvSpPr>
          <p:cNvPr id="65547" name="Text Box 11"/>
          <p:cNvSpPr txBox="1">
            <a:spLocks noChangeArrowheads="1"/>
          </p:cNvSpPr>
          <p:nvPr/>
        </p:nvSpPr>
        <p:spPr bwMode="auto">
          <a:xfrm>
            <a:off x="6629400" y="2362200"/>
            <a:ext cx="369524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Thảo luận nhóm : </a:t>
            </a:r>
          </a:p>
          <a:p>
            <a:pPr eaLnBrk="1" hangingPunct="1">
              <a:spcBef>
                <a:spcPct val="0"/>
              </a:spcBef>
              <a:buFontTx/>
              <a:buNone/>
            </a:pPr>
            <a:r>
              <a:rPr lang="en-US" altLang="en-US" sz="2200">
                <a:latin typeface="Times New Roman" panose="02020603050405020304" pitchFamily="18" charset="0"/>
              </a:rPr>
              <a:t>Nhóm 1,2 tìm yếu tố miêu tả.</a:t>
            </a:r>
          </a:p>
          <a:p>
            <a:pPr eaLnBrk="1" hangingPunct="1">
              <a:spcBef>
                <a:spcPct val="0"/>
              </a:spcBef>
              <a:buFontTx/>
              <a:buNone/>
            </a:pPr>
            <a:r>
              <a:rPr lang="en-US" altLang="en-US" sz="2200">
                <a:latin typeface="Times New Roman" panose="02020603050405020304" pitchFamily="18" charset="0"/>
              </a:rPr>
              <a:t>Nhóm 3,4 tìm yếu tố biểu cảm.</a:t>
            </a:r>
          </a:p>
        </p:txBody>
      </p:sp>
      <p:sp>
        <p:nvSpPr>
          <p:cNvPr id="65548" name="Text Box 12"/>
          <p:cNvSpPr txBox="1">
            <a:spLocks noChangeArrowheads="1"/>
          </p:cNvSpPr>
          <p:nvPr/>
        </p:nvSpPr>
        <p:spPr bwMode="auto">
          <a:xfrm>
            <a:off x="6337300" y="1084263"/>
            <a:ext cx="441960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200">
                <a:latin typeface="Times New Roman" panose="02020603050405020304" pitchFamily="18" charset="0"/>
              </a:rPr>
              <a:t>* Yếu tố miêu tả</a:t>
            </a:r>
          </a:p>
          <a:p>
            <a:pPr eaLnBrk="1" hangingPunct="1">
              <a:spcBef>
                <a:spcPct val="50000"/>
              </a:spcBef>
              <a:buFontTx/>
              <a:buChar char="-"/>
            </a:pPr>
            <a:r>
              <a:rPr lang="en-US" altLang="en-US" sz="2200">
                <a:latin typeface="Times New Roman" panose="02020603050405020304" pitchFamily="18" charset="0"/>
              </a:rPr>
              <a:t>Tôi </a:t>
            </a:r>
            <a:r>
              <a:rPr lang="en-US" altLang="en-US" sz="2200">
                <a:solidFill>
                  <a:srgbClr val="FF0000"/>
                </a:solidFill>
                <a:latin typeface="Times New Roman" panose="02020603050405020304" pitchFamily="18" charset="0"/>
              </a:rPr>
              <a:t>thở hồng hộc</a:t>
            </a:r>
            <a:r>
              <a:rPr lang="en-US" altLang="en-US" sz="2200">
                <a:latin typeface="Times New Roman" panose="02020603050405020304" pitchFamily="18" charset="0"/>
              </a:rPr>
              <a:t>, </a:t>
            </a:r>
            <a:r>
              <a:rPr lang="en-US" altLang="en-US" sz="2200">
                <a:solidFill>
                  <a:srgbClr val="FF0000"/>
                </a:solidFill>
                <a:latin typeface="Times New Roman" panose="02020603050405020304" pitchFamily="18" charset="0"/>
              </a:rPr>
              <a:t>trán đẫm mồ hôi</a:t>
            </a:r>
            <a:r>
              <a:rPr lang="en-US" altLang="en-US" sz="2200">
                <a:latin typeface="Times New Roman" panose="02020603050405020304" pitchFamily="18" charset="0"/>
              </a:rPr>
              <a:t>, và khi trèo lên xe, tôi </a:t>
            </a:r>
            <a:r>
              <a:rPr lang="en-US" altLang="en-US" sz="2200">
                <a:solidFill>
                  <a:srgbClr val="FF0000"/>
                </a:solidFill>
                <a:latin typeface="Times New Roman" panose="02020603050405020304" pitchFamily="18" charset="0"/>
              </a:rPr>
              <a:t>ríu cả chân lại.</a:t>
            </a:r>
          </a:p>
          <a:p>
            <a:pPr eaLnBrk="1" hangingPunct="1">
              <a:spcBef>
                <a:spcPct val="50000"/>
              </a:spcBef>
              <a:buFontTx/>
              <a:buChar char="-"/>
            </a:pPr>
            <a:r>
              <a:rPr lang="en-US" altLang="en-US" sz="2200">
                <a:latin typeface="Times New Roman" panose="02020603050405020304" pitchFamily="18" charset="0"/>
              </a:rPr>
              <a:t>Mẹ tôi vừa </a:t>
            </a:r>
            <a:r>
              <a:rPr lang="en-US" altLang="en-US" sz="2200">
                <a:solidFill>
                  <a:srgbClr val="FF0000"/>
                </a:solidFill>
                <a:latin typeface="Times New Roman" panose="02020603050405020304" pitchFamily="18" charset="0"/>
              </a:rPr>
              <a:t>kéo tay tội, xoa đầu tôi</a:t>
            </a:r>
            <a:r>
              <a:rPr lang="en-US" altLang="en-US" sz="2200">
                <a:latin typeface="Times New Roman" panose="02020603050405020304" pitchFamily="18" charset="0"/>
              </a:rPr>
              <a:t> hỏi, thì tôi </a:t>
            </a:r>
            <a:r>
              <a:rPr lang="en-US" altLang="en-US" sz="2200">
                <a:solidFill>
                  <a:srgbClr val="FF0000"/>
                </a:solidFill>
                <a:latin typeface="Times New Roman" panose="02020603050405020304" pitchFamily="18" charset="0"/>
              </a:rPr>
              <a:t>òa lên khóc,</a:t>
            </a:r>
            <a:r>
              <a:rPr lang="en-US" altLang="en-US" sz="2200">
                <a:latin typeface="Times New Roman" panose="02020603050405020304" pitchFamily="18" charset="0"/>
              </a:rPr>
              <a:t> rồi cứ thế </a:t>
            </a:r>
            <a:r>
              <a:rPr lang="en-US" altLang="en-US" sz="2200">
                <a:solidFill>
                  <a:srgbClr val="FF0000"/>
                </a:solidFill>
                <a:latin typeface="Times New Roman" panose="02020603050405020304" pitchFamily="18" charset="0"/>
              </a:rPr>
              <a:t>nức nở</a:t>
            </a:r>
            <a:r>
              <a:rPr lang="en-US" altLang="en-US" sz="2200">
                <a:latin typeface="Times New Roman" panose="02020603050405020304" pitchFamily="18" charset="0"/>
              </a:rPr>
              <a:t>. Mẹ tôi cũng </a:t>
            </a:r>
            <a:r>
              <a:rPr lang="en-US" altLang="en-US" sz="2200">
                <a:solidFill>
                  <a:srgbClr val="FF0000"/>
                </a:solidFill>
                <a:latin typeface="Times New Roman" panose="02020603050405020304" pitchFamily="18" charset="0"/>
              </a:rPr>
              <a:t>sụt sùi</a:t>
            </a:r>
            <a:r>
              <a:rPr lang="en-US" altLang="en-US" sz="2200">
                <a:latin typeface="Times New Roman" panose="02020603050405020304" pitchFamily="18" charset="0"/>
              </a:rPr>
              <a:t> theo.</a:t>
            </a:r>
          </a:p>
          <a:p>
            <a:pPr eaLnBrk="1" hangingPunct="1">
              <a:spcBef>
                <a:spcPct val="50000"/>
              </a:spcBef>
              <a:buFontTx/>
              <a:buChar char="-"/>
            </a:pPr>
            <a:r>
              <a:rPr lang="en-US" altLang="en-US" sz="2200">
                <a:latin typeface="Times New Roman" panose="02020603050405020304" pitchFamily="18" charset="0"/>
              </a:rPr>
              <a:t>Mẹ lấy vạt áo nâu </a:t>
            </a:r>
            <a:r>
              <a:rPr lang="en-US" altLang="en-US" sz="2200">
                <a:solidFill>
                  <a:srgbClr val="FF0000"/>
                </a:solidFill>
                <a:latin typeface="Times New Roman" panose="02020603050405020304" pitchFamily="18" charset="0"/>
              </a:rPr>
              <a:t>thấm nước mắt cho</a:t>
            </a:r>
            <a:r>
              <a:rPr lang="en-US" altLang="en-US" sz="2200">
                <a:latin typeface="Times New Roman" panose="02020603050405020304" pitchFamily="18" charset="0"/>
              </a:rPr>
              <a:t> tôi rồi </a:t>
            </a:r>
            <a:r>
              <a:rPr lang="en-US" altLang="en-US" sz="2200">
                <a:solidFill>
                  <a:srgbClr val="FF0000"/>
                </a:solidFill>
                <a:latin typeface="Times New Roman" panose="02020603050405020304" pitchFamily="18" charset="0"/>
              </a:rPr>
              <a:t>xốc nách tôi lên xe.</a:t>
            </a:r>
          </a:p>
          <a:p>
            <a:pPr eaLnBrk="1" hangingPunct="1">
              <a:spcBef>
                <a:spcPct val="50000"/>
              </a:spcBef>
              <a:buFontTx/>
              <a:buChar char="-"/>
            </a:pPr>
            <a:r>
              <a:rPr lang="en-US" altLang="en-US" sz="2200">
                <a:latin typeface="Times New Roman" panose="02020603050405020304" pitchFamily="18" charset="0"/>
              </a:rPr>
              <a:t>Gương mặt mẹ tôi vẫn </a:t>
            </a:r>
            <a:r>
              <a:rPr lang="en-US" altLang="en-US" sz="2200">
                <a:solidFill>
                  <a:srgbClr val="FF0000"/>
                </a:solidFill>
                <a:latin typeface="Times New Roman" panose="02020603050405020304" pitchFamily="18" charset="0"/>
              </a:rPr>
              <a:t>tươi sáng với đôi mắt trong</a:t>
            </a:r>
            <a:r>
              <a:rPr lang="en-US" altLang="en-US" sz="2200">
                <a:latin typeface="Times New Roman" panose="02020603050405020304" pitchFamily="18" charset="0"/>
              </a:rPr>
              <a:t>, </a:t>
            </a:r>
            <a:r>
              <a:rPr lang="en-US" altLang="en-US" sz="2200">
                <a:solidFill>
                  <a:srgbClr val="FF0000"/>
                </a:solidFill>
                <a:latin typeface="Times New Roman" panose="02020603050405020304" pitchFamily="18" charset="0"/>
              </a:rPr>
              <a:t>nước da mịn</a:t>
            </a:r>
            <a:r>
              <a:rPr lang="en-US" altLang="en-US" sz="2200">
                <a:latin typeface="Times New Roman" panose="02020603050405020304" pitchFamily="18" charset="0"/>
              </a:rPr>
              <a:t>, làm nỏi bật </a:t>
            </a:r>
            <a:r>
              <a:rPr lang="en-US" altLang="en-US" sz="2200">
                <a:solidFill>
                  <a:srgbClr val="FF0000"/>
                </a:solidFill>
                <a:latin typeface="Times New Roman" panose="02020603050405020304" pitchFamily="18" charset="0"/>
              </a:rPr>
              <a:t>màu hồng của hai gò má.</a:t>
            </a:r>
          </a:p>
          <a:p>
            <a:pPr eaLnBrk="1" hangingPunct="1">
              <a:spcBef>
                <a:spcPct val="50000"/>
              </a:spcBef>
              <a:buFontTx/>
              <a:buChar char="-"/>
            </a:pPr>
            <a:r>
              <a:rPr lang="en-US" altLang="en-US" sz="2200">
                <a:latin typeface="Times New Roman" panose="02020603050405020304" pitchFamily="18" charset="0"/>
              </a:rPr>
              <a:t>Tôi ngồi trên đệm xe, </a:t>
            </a:r>
            <a:r>
              <a:rPr lang="en-US" altLang="en-US" sz="2200">
                <a:solidFill>
                  <a:srgbClr val="FF0000"/>
                </a:solidFill>
                <a:latin typeface="Times New Roman" panose="02020603050405020304" pitchFamily="18" charset="0"/>
              </a:rPr>
              <a:t>đùi áp vào đùi mẹ tội, đầu ngả vào cánh tay mẹ tôi,..</a:t>
            </a:r>
          </a:p>
        </p:txBody>
      </p:sp>
      <p:sp>
        <p:nvSpPr>
          <p:cNvPr id="16396" name="Rectangle 13"/>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 </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shd-tr50</a:t>
            </a:r>
          </a:p>
        </p:txBody>
      </p:sp>
    </p:spTree>
    <p:extLst>
      <p:ext uri="{BB962C8B-B14F-4D97-AF65-F5344CB8AC3E}">
        <p14:creationId xmlns:p14="http://schemas.microsoft.com/office/powerpoint/2010/main" val="1915195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546">
                                            <p:txEl>
                                              <p:pRg st="0" end="0"/>
                                            </p:txEl>
                                          </p:spTgt>
                                        </p:tgtEl>
                                        <p:attrNameLst>
                                          <p:attrName>style.visibility</p:attrName>
                                        </p:attrNameLst>
                                      </p:cBhvr>
                                      <p:to>
                                        <p:strVal val="visible"/>
                                      </p:to>
                                    </p:set>
                                    <p:animEffect transition="in" filter="blinds(horizontal)">
                                      <p:cBhvr>
                                        <p:cTn id="7" dur="500"/>
                                        <p:tgtEl>
                                          <p:spTgt spid="65546">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5546">
                                            <p:txEl>
                                              <p:pRg st="1" end="1"/>
                                            </p:txEl>
                                          </p:spTgt>
                                        </p:tgtEl>
                                        <p:attrNameLst>
                                          <p:attrName>style.visibility</p:attrName>
                                        </p:attrNameLst>
                                      </p:cBhvr>
                                      <p:to>
                                        <p:strVal val="visible"/>
                                      </p:to>
                                    </p:set>
                                    <p:animEffect transition="in" filter="blinds(horizontal)">
                                      <p:cBhvr>
                                        <p:cTn id="11" dur="500"/>
                                        <p:tgtEl>
                                          <p:spTgt spid="65546">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5546">
                                            <p:txEl>
                                              <p:pRg st="2" end="2"/>
                                            </p:txEl>
                                          </p:spTgt>
                                        </p:tgtEl>
                                        <p:attrNameLst>
                                          <p:attrName>style.visibility</p:attrName>
                                        </p:attrNameLst>
                                      </p:cBhvr>
                                      <p:to>
                                        <p:strVal val="visible"/>
                                      </p:to>
                                    </p:set>
                                    <p:animEffect transition="in" filter="blinds(horizontal)">
                                      <p:cBhvr>
                                        <p:cTn id="15" dur="500"/>
                                        <p:tgtEl>
                                          <p:spTgt spid="6554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5547"/>
                                        </p:tgtEl>
                                        <p:attrNameLst>
                                          <p:attrName>style.visibility</p:attrName>
                                        </p:attrNameLst>
                                      </p:cBhvr>
                                      <p:to>
                                        <p:strVal val="visible"/>
                                      </p:to>
                                    </p:set>
                                    <p:animEffect transition="in" filter="blinds(horizontal)">
                                      <p:cBhvr>
                                        <p:cTn id="20" dur="500"/>
                                        <p:tgtEl>
                                          <p:spTgt spid="655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65546">
                                            <p:txEl>
                                              <p:pRg st="0" end="0"/>
                                            </p:txEl>
                                          </p:spTgt>
                                        </p:tgtEl>
                                      </p:cBhvr>
                                    </p:animEffect>
                                    <p:set>
                                      <p:cBhvr>
                                        <p:cTn id="25" dur="1" fill="hold">
                                          <p:stCondLst>
                                            <p:cond delay="499"/>
                                          </p:stCondLst>
                                        </p:cTn>
                                        <p:tgtEl>
                                          <p:spTgt spid="65546">
                                            <p:txEl>
                                              <p:pRg st="0" end="0"/>
                                            </p:txEl>
                                          </p:spTgt>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65546">
                                            <p:txEl>
                                              <p:pRg st="1" end="1"/>
                                            </p:txEl>
                                          </p:spTgt>
                                        </p:tgtEl>
                                      </p:cBhvr>
                                    </p:animEffect>
                                    <p:set>
                                      <p:cBhvr>
                                        <p:cTn id="28" dur="1" fill="hold">
                                          <p:stCondLst>
                                            <p:cond delay="499"/>
                                          </p:stCondLst>
                                        </p:cTn>
                                        <p:tgtEl>
                                          <p:spTgt spid="65546">
                                            <p:txEl>
                                              <p:pRg st="1" end="1"/>
                                            </p:txEl>
                                          </p:spTgt>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65546">
                                            <p:txEl>
                                              <p:pRg st="2" end="2"/>
                                            </p:txEl>
                                          </p:spTgt>
                                        </p:tgtEl>
                                      </p:cBhvr>
                                    </p:animEffect>
                                    <p:set>
                                      <p:cBhvr>
                                        <p:cTn id="31" dur="1" fill="hold">
                                          <p:stCondLst>
                                            <p:cond delay="499"/>
                                          </p:stCondLst>
                                        </p:cTn>
                                        <p:tgtEl>
                                          <p:spTgt spid="65546">
                                            <p:txEl>
                                              <p:pRg st="2" end="2"/>
                                            </p:txEl>
                                          </p:spTgt>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65547"/>
                                        </p:tgtEl>
                                      </p:cBhvr>
                                    </p:animEffect>
                                    <p:set>
                                      <p:cBhvr>
                                        <p:cTn id="36" dur="1" fill="hold">
                                          <p:stCondLst>
                                            <p:cond delay="499"/>
                                          </p:stCondLst>
                                        </p:cTn>
                                        <p:tgtEl>
                                          <p:spTgt spid="65547"/>
                                        </p:tgtEl>
                                        <p:attrNameLst>
                                          <p:attrName>style.visibility</p:attrName>
                                        </p:attrNameLst>
                                      </p:cBhvr>
                                      <p:to>
                                        <p:strVal val="hidden"/>
                                      </p:to>
                                    </p:set>
                                  </p:childTnLst>
                                </p:cTn>
                              </p:par>
                              <p:par>
                                <p:cTn id="37" presetID="3" presetClass="entr" presetSubtype="10" fill="hold" nodeType="withEffect">
                                  <p:stCondLst>
                                    <p:cond delay="0"/>
                                  </p:stCondLst>
                                  <p:childTnLst>
                                    <p:set>
                                      <p:cBhvr>
                                        <p:cTn id="38" dur="1" fill="hold">
                                          <p:stCondLst>
                                            <p:cond delay="0"/>
                                          </p:stCondLst>
                                        </p:cTn>
                                        <p:tgtEl>
                                          <p:spTgt spid="65548">
                                            <p:txEl>
                                              <p:pRg st="1" end="1"/>
                                            </p:txEl>
                                          </p:spTgt>
                                        </p:tgtEl>
                                        <p:attrNameLst>
                                          <p:attrName>style.visibility</p:attrName>
                                        </p:attrNameLst>
                                      </p:cBhvr>
                                      <p:to>
                                        <p:strVal val="visible"/>
                                      </p:to>
                                    </p:set>
                                    <p:animEffect transition="in" filter="blinds(horizontal)">
                                      <p:cBhvr>
                                        <p:cTn id="39" dur="500"/>
                                        <p:tgtEl>
                                          <p:spTgt spid="65548">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5548">
                                            <p:txEl>
                                              <p:pRg st="0" end="0"/>
                                            </p:txEl>
                                          </p:spTgt>
                                        </p:tgtEl>
                                        <p:attrNameLst>
                                          <p:attrName>style.visibility</p:attrName>
                                        </p:attrNameLst>
                                      </p:cBhvr>
                                      <p:to>
                                        <p:strVal val="visible"/>
                                      </p:to>
                                    </p:set>
                                    <p:animEffect transition="in" filter="blinds(horizontal)">
                                      <p:cBhvr>
                                        <p:cTn id="42" dur="500"/>
                                        <p:tgtEl>
                                          <p:spTgt spid="65548">
                                            <p:txEl>
                                              <p:pRg st="0" end="0"/>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65548">
                                            <p:txEl>
                                              <p:pRg st="2" end="2"/>
                                            </p:txEl>
                                          </p:spTgt>
                                        </p:tgtEl>
                                        <p:attrNameLst>
                                          <p:attrName>style.visibility</p:attrName>
                                        </p:attrNameLst>
                                      </p:cBhvr>
                                      <p:to>
                                        <p:strVal val="visible"/>
                                      </p:to>
                                    </p:set>
                                    <p:animEffect transition="in" filter="diamond(in)">
                                      <p:cBhvr>
                                        <p:cTn id="45" dur="2000"/>
                                        <p:tgtEl>
                                          <p:spTgt spid="65548">
                                            <p:txEl>
                                              <p:pRg st="2" end="2"/>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65548">
                                            <p:txEl>
                                              <p:pRg st="3" end="3"/>
                                            </p:txEl>
                                          </p:spTgt>
                                        </p:tgtEl>
                                        <p:attrNameLst>
                                          <p:attrName>style.visibility</p:attrName>
                                        </p:attrNameLst>
                                      </p:cBhvr>
                                      <p:to>
                                        <p:strVal val="visible"/>
                                      </p:to>
                                    </p:set>
                                    <p:animEffect transition="in" filter="checkerboard(across)">
                                      <p:cBhvr>
                                        <p:cTn id="48" dur="500"/>
                                        <p:tgtEl>
                                          <p:spTgt spid="65548">
                                            <p:txEl>
                                              <p:pRg st="3" end="3"/>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65548">
                                            <p:txEl>
                                              <p:pRg st="4" end="4"/>
                                            </p:txEl>
                                          </p:spTgt>
                                        </p:tgtEl>
                                        <p:attrNameLst>
                                          <p:attrName>style.visibility</p:attrName>
                                        </p:attrNameLst>
                                      </p:cBhvr>
                                      <p:to>
                                        <p:strVal val="visible"/>
                                      </p:to>
                                    </p:set>
                                    <p:animEffect transition="in" filter="diamond(in)">
                                      <p:cBhvr>
                                        <p:cTn id="51" dur="2000"/>
                                        <p:tgtEl>
                                          <p:spTgt spid="65548">
                                            <p:txEl>
                                              <p:pRg st="4" end="4"/>
                                            </p:txEl>
                                          </p:spTgt>
                                        </p:tgtEl>
                                      </p:cBhvr>
                                    </p:animEffect>
                                  </p:childTnLst>
                                </p:cTn>
                              </p:par>
                              <p:par>
                                <p:cTn id="52" presetID="2" presetClass="entr" presetSubtype="4" fill="hold" nodeType="withEffect">
                                  <p:stCondLst>
                                    <p:cond delay="0"/>
                                  </p:stCondLst>
                                  <p:childTnLst>
                                    <p:set>
                                      <p:cBhvr>
                                        <p:cTn id="53" dur="1" fill="hold">
                                          <p:stCondLst>
                                            <p:cond delay="0"/>
                                          </p:stCondLst>
                                        </p:cTn>
                                        <p:tgtEl>
                                          <p:spTgt spid="65548">
                                            <p:txEl>
                                              <p:pRg st="5" end="5"/>
                                            </p:txEl>
                                          </p:spTgt>
                                        </p:tgtEl>
                                        <p:attrNameLst>
                                          <p:attrName>style.visibility</p:attrName>
                                        </p:attrNameLst>
                                      </p:cBhvr>
                                      <p:to>
                                        <p:strVal val="visible"/>
                                      </p:to>
                                    </p:set>
                                    <p:anim calcmode="lin" valueType="num">
                                      <p:cBhvr additive="base">
                                        <p:cTn id="54" dur="500" fill="hold"/>
                                        <p:tgtEl>
                                          <p:spTgt spid="65548">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554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6" grpId="0" build="p"/>
      <p:bldP spid="65546" grpId="1" build="allAtOnce"/>
      <p:bldP spid="65547" grpId="0"/>
      <p:bldP spid="6554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7411" name="Text Box 3"/>
          <p:cNvSpPr txBox="1">
            <a:spLocks noChangeArrowheads="1"/>
          </p:cNvSpPr>
          <p:nvPr/>
        </p:nvSpPr>
        <p:spPr bwMode="auto">
          <a:xfrm>
            <a:off x="4267200" y="2667000"/>
            <a:ext cx="617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600">
              <a:solidFill>
                <a:schemeClr val="bg1"/>
              </a:solidFill>
              <a:latin typeface="Times New Roman" panose="02020603050405020304" pitchFamily="18" charset="0"/>
            </a:endParaRPr>
          </a:p>
        </p:txBody>
      </p:sp>
      <p:sp>
        <p:nvSpPr>
          <p:cNvPr id="17412"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7413" name="Line 5"/>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17414" name="Text Box 6"/>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b="1" u="sng" dirty="0">
                <a:solidFill>
                  <a:srgbClr val="FF0000"/>
                </a:solidFill>
                <a:latin typeface="Times New Roman" panose="02020603050405020304" pitchFamily="18" charset="0"/>
              </a:rPr>
              <a:t>:</a:t>
            </a:r>
          </a:p>
        </p:txBody>
      </p:sp>
      <p:sp>
        <p:nvSpPr>
          <p:cNvPr id="17415" name="Line 7"/>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17417" name="Rectangle 11"/>
          <p:cNvSpPr>
            <a:spLocks noChangeArrowheads="1"/>
          </p:cNvSpPr>
          <p:nvPr/>
        </p:nvSpPr>
        <p:spPr bwMode="auto">
          <a:xfrm>
            <a:off x="6372225" y="830264"/>
            <a:ext cx="45720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 Các yếu tố biểu cảm:</a:t>
            </a:r>
          </a:p>
          <a:p>
            <a:pPr eaLnBrk="1" hangingPunct="1">
              <a:spcBef>
                <a:spcPct val="0"/>
              </a:spcBef>
              <a:buFontTx/>
              <a:buNone/>
            </a:pPr>
            <a:r>
              <a:rPr lang="en-US" altLang="en-US" sz="2200">
                <a:latin typeface="Times New Roman" panose="02020603050405020304" pitchFamily="18" charset="0"/>
              </a:rPr>
              <a:t>. Hay tại sự sung sướng bỗng ...</a:t>
            </a:r>
          </a:p>
          <a:p>
            <a:pPr eaLnBrk="1" hangingPunct="1">
              <a:spcBef>
                <a:spcPct val="0"/>
              </a:spcBef>
              <a:buFontTx/>
              <a:buNone/>
            </a:pPr>
            <a:r>
              <a:rPr lang="en-US" altLang="en-US" sz="2200">
                <a:latin typeface="Times New Roman" panose="02020603050405020304" pitchFamily="18" charset="0"/>
              </a:rPr>
              <a:t>như thuở còn sung túc (suy nghĩ )</a:t>
            </a:r>
          </a:p>
          <a:p>
            <a:pPr eaLnBrk="1" hangingPunct="1">
              <a:spcBef>
                <a:spcPct val="0"/>
              </a:spcBef>
              <a:buFontTx/>
              <a:buNone/>
            </a:pPr>
            <a:r>
              <a:rPr lang="en-US" altLang="en-US" sz="2200">
                <a:latin typeface="Times New Roman" panose="02020603050405020304" pitchFamily="18" charset="0"/>
              </a:rPr>
              <a:t>. Tôi thấy những cảm giác ...</a:t>
            </a:r>
          </a:p>
          <a:p>
            <a:pPr eaLnBrk="1" hangingPunct="1">
              <a:spcBef>
                <a:spcPct val="0"/>
              </a:spcBef>
              <a:buFontTx/>
              <a:buNone/>
            </a:pPr>
            <a:r>
              <a:rPr lang="en-US" altLang="en-US" sz="2200">
                <a:latin typeface="Times New Roman" panose="02020603050405020304" pitchFamily="18" charset="0"/>
              </a:rPr>
              <a:t>thơm tho lạ thường (cảm nhận)</a:t>
            </a:r>
          </a:p>
          <a:p>
            <a:pPr eaLnBrk="1" hangingPunct="1">
              <a:spcBef>
                <a:spcPct val="0"/>
              </a:spcBef>
              <a:buFontTx/>
              <a:buNone/>
            </a:pPr>
            <a:r>
              <a:rPr lang="en-US" altLang="en-US" sz="2200">
                <a:latin typeface="Times New Roman" panose="02020603050405020304" pitchFamily="18" charset="0"/>
              </a:rPr>
              <a:t>. Phải bé lại ... êm dịu vô cùng (phát biểu cảm tưởng )</a:t>
            </a:r>
          </a:p>
        </p:txBody>
      </p:sp>
      <p:sp>
        <p:nvSpPr>
          <p:cNvPr id="63500" name="Rectangle 12"/>
          <p:cNvSpPr>
            <a:spLocks noChangeArrowheads="1"/>
          </p:cNvSpPr>
          <p:nvPr/>
        </p:nvSpPr>
        <p:spPr bwMode="auto">
          <a:xfrm>
            <a:off x="6327775" y="3660775"/>
            <a:ext cx="441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en-US" sz="2000" b="1">
                <a:solidFill>
                  <a:srgbClr val="0000FF"/>
                </a:solidFill>
                <a:latin typeface="Times New Roman" panose="02020603050405020304" pitchFamily="18" charset="0"/>
              </a:rPr>
              <a:t>Các yếu tố miêu tả, biểu cảm và tự sự</a:t>
            </a:r>
          </a:p>
          <a:p>
            <a:pPr eaLnBrk="1" hangingPunct="1">
              <a:lnSpc>
                <a:spcPct val="80000"/>
              </a:lnSpc>
              <a:buFontTx/>
              <a:buNone/>
            </a:pPr>
            <a:r>
              <a:rPr lang="en-US" altLang="en-US" sz="2000" b="1">
                <a:solidFill>
                  <a:srgbClr val="0000FF"/>
                </a:solidFill>
                <a:latin typeface="Times New Roman" panose="02020603050405020304" pitchFamily="18" charset="0"/>
              </a:rPr>
              <a:t>trong đoạn văn trên đứng tách riêng,</a:t>
            </a:r>
          </a:p>
          <a:p>
            <a:pPr eaLnBrk="1" hangingPunct="1">
              <a:lnSpc>
                <a:spcPct val="80000"/>
              </a:lnSpc>
              <a:buFontTx/>
              <a:buNone/>
            </a:pPr>
            <a:r>
              <a:rPr lang="en-US" altLang="en-US" sz="2000" b="1">
                <a:solidFill>
                  <a:srgbClr val="0000FF"/>
                </a:solidFill>
                <a:latin typeface="Times New Roman" panose="02020603050405020304" pitchFamily="18" charset="0"/>
              </a:rPr>
              <a:t> hay đan xen vào nhau?</a:t>
            </a:r>
          </a:p>
        </p:txBody>
      </p:sp>
      <p:sp>
        <p:nvSpPr>
          <p:cNvPr id="63501" name="Rectangle 13"/>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63502" name="Rectangle 14"/>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17421" name="Rectangle 15"/>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shd-tr50</a:t>
            </a:r>
          </a:p>
        </p:txBody>
      </p:sp>
      <p:pic>
        <p:nvPicPr>
          <p:cNvPr id="174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175" y="1827213"/>
            <a:ext cx="6032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4564063"/>
            <a:ext cx="21590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56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3501"/>
                                        </p:tgtEl>
                                        <p:attrNameLst>
                                          <p:attrName>style.visibility</p:attrName>
                                        </p:attrNameLst>
                                      </p:cBhvr>
                                      <p:to>
                                        <p:strVal val="visible"/>
                                      </p:to>
                                    </p:set>
                                    <p:anim calcmode="discrete" valueType="clr">
                                      <p:cBhvr override="childStyle">
                                        <p:cTn id="7" dur="80"/>
                                        <p:tgtEl>
                                          <p:spTgt spid="635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501"/>
                                        </p:tgtEl>
                                        <p:attrNameLst>
                                          <p:attrName>fillcolor</p:attrName>
                                        </p:attrNameLst>
                                      </p:cBhvr>
                                      <p:tavLst>
                                        <p:tav tm="0">
                                          <p:val>
                                            <p:clrVal>
                                              <a:schemeClr val="accent2"/>
                                            </p:clrVal>
                                          </p:val>
                                        </p:tav>
                                        <p:tav tm="50000">
                                          <p:val>
                                            <p:clrVal>
                                              <a:schemeClr val="hlink"/>
                                            </p:clrVal>
                                          </p:val>
                                        </p:tav>
                                      </p:tavLst>
                                    </p:anim>
                                    <p:set>
                                      <p:cBhvr>
                                        <p:cTn id="9" dur="80"/>
                                        <p:tgtEl>
                                          <p:spTgt spid="6350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3500"/>
                                        </p:tgtEl>
                                        <p:attrNameLst>
                                          <p:attrName>style.visibility</p:attrName>
                                        </p:attrNameLst>
                                      </p:cBhvr>
                                      <p:to>
                                        <p:strVal val="visible"/>
                                      </p:to>
                                    </p:set>
                                    <p:animEffect transition="in" filter="blinds(horizontal)">
                                      <p:cBhvr>
                                        <p:cTn id="14" dur="500"/>
                                        <p:tgtEl>
                                          <p:spTgt spid="635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3502"/>
                                        </p:tgtEl>
                                        <p:attrNameLst>
                                          <p:attrName>style.visibility</p:attrName>
                                        </p:attrNameLst>
                                      </p:cBhvr>
                                      <p:to>
                                        <p:strVal val="visible"/>
                                      </p:to>
                                    </p:set>
                                    <p:anim calcmode="discrete" valueType="clr">
                                      <p:cBhvr override="childStyle">
                                        <p:cTn id="19" dur="80"/>
                                        <p:tgtEl>
                                          <p:spTgt spid="6350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3502"/>
                                        </p:tgtEl>
                                        <p:attrNameLst>
                                          <p:attrName>fillcolor</p:attrName>
                                        </p:attrNameLst>
                                      </p:cBhvr>
                                      <p:tavLst>
                                        <p:tav tm="0">
                                          <p:val>
                                            <p:clrVal>
                                              <a:schemeClr val="accent2"/>
                                            </p:clrVal>
                                          </p:val>
                                        </p:tav>
                                        <p:tav tm="50000">
                                          <p:val>
                                            <p:clrVal>
                                              <a:schemeClr val="hlink"/>
                                            </p:clrVal>
                                          </p:val>
                                        </p:tav>
                                      </p:tavLst>
                                    </p:anim>
                                    <p:set>
                                      <p:cBhvr>
                                        <p:cTn id="21" dur="80"/>
                                        <p:tgtEl>
                                          <p:spTgt spid="635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3501" grpId="0"/>
      <p:bldP spid="635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8435" name="Text Box 3"/>
          <p:cNvSpPr txBox="1">
            <a:spLocks noChangeArrowheads="1"/>
          </p:cNvSpPr>
          <p:nvPr/>
        </p:nvSpPr>
        <p:spPr bwMode="auto">
          <a:xfrm>
            <a:off x="4267200" y="2667000"/>
            <a:ext cx="617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600">
              <a:solidFill>
                <a:schemeClr val="bg1"/>
              </a:solidFill>
              <a:latin typeface="Times New Roman" panose="02020603050405020304" pitchFamily="18" charset="0"/>
            </a:endParaRPr>
          </a:p>
        </p:txBody>
      </p:sp>
      <p:sp>
        <p:nvSpPr>
          <p:cNvPr id="18436"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8437" name="Line 5"/>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18438" name="Text Box 6"/>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b="1" u="sng" dirty="0">
                <a:solidFill>
                  <a:srgbClr val="FF0000"/>
                </a:solidFill>
                <a:latin typeface="Times New Roman" panose="02020603050405020304" pitchFamily="18" charset="0"/>
              </a:rPr>
              <a:t>:</a:t>
            </a:r>
          </a:p>
        </p:txBody>
      </p:sp>
      <p:sp>
        <p:nvSpPr>
          <p:cNvPr id="18439" name="Line 7"/>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18441" name="Rectangle 12"/>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18442" name="Rectangle 13"/>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66575" name="Text Box 15"/>
          <p:cNvSpPr txBox="1">
            <a:spLocks noChangeArrowheads="1"/>
          </p:cNvSpPr>
          <p:nvPr/>
        </p:nvSpPr>
        <p:spPr bwMode="auto">
          <a:xfrm>
            <a:off x="6324600" y="1905001"/>
            <a:ext cx="4343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2200">
                <a:latin typeface="Times New Roman" panose="02020603050405020304" pitchFamily="18" charset="0"/>
              </a:rPr>
              <a:t>Xe chạy chầm chậm…Mẹ vẫy tay tôi. Tôi đuổi kịp và trèo lên xe. Mẹ kéo tay, xoa đầu tôi hỏi, tôi khóc, mẹ tôi cũng khóc. Mẹ lấy vạt áo thấm nước mắt cho tôi rồi xốc nách tôi lên xe, ôm tôi vào lòng. Từ ngã tư đầu trường học về đến nhà, tôi không còn nhớ mẹ tôi đã hỏi tôi và tôi đã trả lời mẹ tôi những câu gì.</a:t>
            </a:r>
            <a:endParaRPr lang="en-US" altLang="en-US" sz="2200">
              <a:solidFill>
                <a:srgbClr val="FF0000"/>
              </a:solidFill>
              <a:latin typeface="Times New Roman" panose="02020603050405020304" pitchFamily="18" charset="0"/>
            </a:endParaRPr>
          </a:p>
        </p:txBody>
      </p:sp>
      <p:sp>
        <p:nvSpPr>
          <p:cNvPr id="66576" name="Rectangle 16"/>
          <p:cNvSpPr>
            <a:spLocks noChangeArrowheads="1"/>
          </p:cNvSpPr>
          <p:nvPr/>
        </p:nvSpPr>
        <p:spPr bwMode="auto">
          <a:xfrm>
            <a:off x="6400800" y="4953000"/>
            <a:ext cx="457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200" b="1">
                <a:solidFill>
                  <a:srgbClr val="0000FF"/>
                </a:solidFill>
                <a:latin typeface="Times New Roman" panose="02020603050405020304" pitchFamily="18" charset="0"/>
              </a:rPr>
              <a:t>Nếu không có các yếu tố miêu tả </a:t>
            </a:r>
          </a:p>
          <a:p>
            <a:pPr eaLnBrk="1" hangingPunct="1">
              <a:buFontTx/>
              <a:buNone/>
            </a:pPr>
            <a:r>
              <a:rPr lang="en-US" altLang="en-US" sz="2200" b="1">
                <a:solidFill>
                  <a:srgbClr val="0000FF"/>
                </a:solidFill>
                <a:latin typeface="Times New Roman" panose="02020603050405020304" pitchFamily="18" charset="0"/>
              </a:rPr>
              <a:t>và biểu cảm thì việc kể chuyện </a:t>
            </a:r>
          </a:p>
          <a:p>
            <a:pPr eaLnBrk="1" hangingPunct="1">
              <a:buFontTx/>
              <a:buNone/>
            </a:pPr>
            <a:r>
              <a:rPr lang="en-US" altLang="en-US" sz="2200" b="1">
                <a:solidFill>
                  <a:srgbClr val="0000FF"/>
                </a:solidFill>
                <a:latin typeface="Times New Roman" panose="02020603050405020304" pitchFamily="18" charset="0"/>
              </a:rPr>
              <a:t>trong đoạn văn trên sẽ bị ảnh </a:t>
            </a:r>
          </a:p>
          <a:p>
            <a:pPr eaLnBrk="1" hangingPunct="1">
              <a:buFontTx/>
              <a:buNone/>
            </a:pPr>
            <a:r>
              <a:rPr lang="en-US" altLang="en-US" sz="2200" b="1">
                <a:solidFill>
                  <a:srgbClr val="0000FF"/>
                </a:solidFill>
                <a:latin typeface="Times New Roman" panose="02020603050405020304" pitchFamily="18" charset="0"/>
              </a:rPr>
              <a:t>hưởng như thế nào ?</a:t>
            </a:r>
          </a:p>
        </p:txBody>
      </p:sp>
      <p:sp>
        <p:nvSpPr>
          <p:cNvPr id="66577" name="Rectangle 17"/>
          <p:cNvSpPr>
            <a:spLocks noChangeArrowheads="1"/>
          </p:cNvSpPr>
          <p:nvPr/>
        </p:nvSpPr>
        <p:spPr bwMode="auto">
          <a:xfrm>
            <a:off x="6400800" y="838201"/>
            <a:ext cx="4267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en-US" sz="2200" b="1">
                <a:solidFill>
                  <a:srgbClr val="0000FF"/>
                </a:solidFill>
                <a:latin typeface="Times New Roman" panose="02020603050405020304" pitchFamily="18" charset="0"/>
              </a:rPr>
              <a:t>Hãy bỏ hết các yếu tố miêu tả và biểu cảm trong đoạn văn trên, chép lại các câu văn kể người thành một đoạn </a:t>
            </a:r>
          </a:p>
        </p:txBody>
      </p:sp>
      <p:sp>
        <p:nvSpPr>
          <p:cNvPr id="18446" name="Rectangle 18"/>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shd-tr50</a:t>
            </a:r>
          </a:p>
        </p:txBody>
      </p:sp>
    </p:spTree>
    <p:extLst>
      <p:ext uri="{BB962C8B-B14F-4D97-AF65-F5344CB8AC3E}">
        <p14:creationId xmlns:p14="http://schemas.microsoft.com/office/powerpoint/2010/main" val="1248194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77"/>
                                        </p:tgtEl>
                                        <p:attrNameLst>
                                          <p:attrName>style.visibility</p:attrName>
                                        </p:attrNameLst>
                                      </p:cBhvr>
                                      <p:to>
                                        <p:strVal val="visible"/>
                                      </p:to>
                                    </p:set>
                                    <p:animEffect transition="in" filter="blinds(horizontal)">
                                      <p:cBhvr>
                                        <p:cTn id="7" dur="500"/>
                                        <p:tgtEl>
                                          <p:spTgt spid="66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575"/>
                                        </p:tgtEl>
                                        <p:attrNameLst>
                                          <p:attrName>style.visibility</p:attrName>
                                        </p:attrNameLst>
                                      </p:cBhvr>
                                      <p:to>
                                        <p:strVal val="visible"/>
                                      </p:to>
                                    </p:set>
                                    <p:anim to="" calcmode="lin" valueType="num">
                                      <p:cBhvr>
                                        <p:cTn id="12" dur="1" fill="hold"/>
                                        <p:tgtEl>
                                          <p:spTgt spid="6657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576"/>
                                        </p:tgtEl>
                                        <p:attrNameLst>
                                          <p:attrName>style.visibility</p:attrName>
                                        </p:attrNameLst>
                                      </p:cBhvr>
                                      <p:to>
                                        <p:strVal val="visible"/>
                                      </p:to>
                                    </p:set>
                                    <p:animEffect transition="in" filter="blinds(horizontal)">
                                      <p:cBhvr>
                                        <p:cTn id="17" dur="5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5" grpId="0"/>
      <p:bldP spid="66576" grpId="0"/>
      <p:bldP spid="665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962401" y="3048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9459" name="Text Box 4"/>
          <p:cNvSpPr txBox="1">
            <a:spLocks noChangeArrowheads="1"/>
          </p:cNvSpPr>
          <p:nvPr/>
        </p:nvSpPr>
        <p:spPr bwMode="auto">
          <a:xfrm>
            <a:off x="6477001" y="5715000"/>
            <a:ext cx="3444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600">
              <a:solidFill>
                <a:schemeClr val="bg1"/>
              </a:solidFill>
              <a:latin typeface="Times New Roman" panose="02020603050405020304" pitchFamily="18" charset="0"/>
            </a:endParaRPr>
          </a:p>
        </p:txBody>
      </p:sp>
      <p:sp>
        <p:nvSpPr>
          <p:cNvPr id="19460" name="Line 5"/>
          <p:cNvSpPr>
            <a:spLocks noChangeShapeType="1"/>
          </p:cNvSpPr>
          <p:nvPr/>
        </p:nvSpPr>
        <p:spPr bwMode="auto">
          <a:xfrm>
            <a:off x="1524000" y="685800"/>
            <a:ext cx="914400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endParaRPr lang="en-US"/>
          </a:p>
        </p:txBody>
      </p:sp>
      <p:sp>
        <p:nvSpPr>
          <p:cNvPr id="19461" name="Text Box 6"/>
          <p:cNvSpPr txBox="1">
            <a:spLocks noChangeArrowheads="1"/>
          </p:cNvSpPr>
          <p:nvPr/>
        </p:nvSpPr>
        <p:spPr bwMode="auto">
          <a:xfrm>
            <a:off x="1524000" y="733426"/>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solidFill>
                  <a:srgbClr val="FF0000"/>
                </a:solidFill>
                <a:latin typeface="Times New Roman" panose="02020603050405020304" pitchFamily="18" charset="0"/>
              </a:rPr>
              <a:t>I.Sự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kết</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hợp</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các</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yếu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tố</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kể</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tả</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và</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biểu</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lộ</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tình</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cảm</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trong</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văn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bản</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tự</a:t>
            </a:r>
            <a:r>
              <a:rPr lang="en-US" altLang="en-US" sz="2000" b="1" u="sng" dirty="0">
                <a:solidFill>
                  <a:srgbClr val="FF0000"/>
                </a:solidFill>
                <a:latin typeface="Times New Roman" panose="02020603050405020304" pitchFamily="18" charset="0"/>
              </a:rPr>
              <a:t> </a:t>
            </a:r>
            <a:r>
              <a:rPr lang="en-US" altLang="en-US" sz="2000" b="1" u="sng" dirty="0" err="1">
                <a:solidFill>
                  <a:srgbClr val="FF0000"/>
                </a:solidFill>
                <a:latin typeface="Times New Roman" panose="02020603050405020304" pitchFamily="18" charset="0"/>
              </a:rPr>
              <a:t>sự</a:t>
            </a:r>
            <a:r>
              <a:rPr lang="en-US" altLang="en-US" sz="2000" u="sng" dirty="0">
                <a:solidFill>
                  <a:srgbClr val="FF0000"/>
                </a:solidFill>
                <a:latin typeface="Times New Roman" panose="02020603050405020304" pitchFamily="18" charset="0"/>
              </a:rPr>
              <a:t>:</a:t>
            </a:r>
          </a:p>
        </p:txBody>
      </p:sp>
      <p:sp>
        <p:nvSpPr>
          <p:cNvPr id="19462" name="Line 7"/>
          <p:cNvSpPr>
            <a:spLocks noChangeShapeType="1"/>
          </p:cNvSpPr>
          <p:nvPr/>
        </p:nvSpPr>
        <p:spPr bwMode="auto">
          <a:xfrm>
            <a:off x="63246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8"/>
          <p:cNvSpPr txBox="1">
            <a:spLocks noChangeArrowheads="1"/>
          </p:cNvSpPr>
          <p:nvPr/>
        </p:nvSpPr>
        <p:spPr bwMode="auto">
          <a:xfrm>
            <a:off x="1524000" y="152401"/>
            <a:ext cx="918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solidFill>
                  <a:srgbClr val="FF0000"/>
                </a:solidFill>
                <a:latin typeface="Times New Roman" panose="02020603050405020304" pitchFamily="18" charset="0"/>
              </a:rPr>
              <a:t>TIẾT </a:t>
            </a:r>
            <a:r>
              <a:rPr lang="en-US" altLang="en-US" sz="2800" b="1" u="sng" dirty="0" smtClean="0">
                <a:solidFill>
                  <a:srgbClr val="FF0000"/>
                </a:solidFill>
                <a:latin typeface="Times New Roman" panose="02020603050405020304" pitchFamily="18" charset="0"/>
              </a:rPr>
              <a:t>27</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MIÊU TẢ VÀ BIỂU CẢM TRONG VĂN TỰ SỰ</a:t>
            </a:r>
          </a:p>
        </p:txBody>
      </p:sp>
      <p:sp>
        <p:nvSpPr>
          <p:cNvPr id="19464" name="Rectangle 10"/>
          <p:cNvSpPr>
            <a:spLocks noChangeArrowheads="1"/>
          </p:cNvSpPr>
          <p:nvPr/>
        </p:nvSpPr>
        <p:spPr bwMode="auto">
          <a:xfrm>
            <a:off x="1524000" y="1981201"/>
            <a:ext cx="480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2286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Char char="-"/>
            </a:pPr>
            <a:r>
              <a:rPr lang="en-US" altLang="en-US" sz="2000">
                <a:latin typeface="Times New Roman" panose="02020603050405020304" pitchFamily="18" charset="0"/>
              </a:rPr>
              <a:t> Kể : mẹ vẫy tôi, tôi chạy theo … </a:t>
            </a:r>
          </a:p>
          <a:p>
            <a:pPr eaLnBrk="1" hangingPunct="1">
              <a:spcBef>
                <a:spcPct val="0"/>
              </a:spcBef>
              <a:buFontTx/>
              <a:buChar char="-"/>
            </a:pPr>
            <a:r>
              <a:rPr lang="en-US" altLang="en-US" sz="2000">
                <a:latin typeface="Times New Roman" panose="02020603050405020304" pitchFamily="18" charset="0"/>
              </a:rPr>
              <a:t>Tả : tôi thở hồng hộc ,  trán đẫm mồ hôi …  </a:t>
            </a:r>
          </a:p>
          <a:p>
            <a:pPr eaLnBrk="1" hangingPunct="1">
              <a:spcBef>
                <a:spcPct val="0"/>
              </a:spcBef>
              <a:buFontTx/>
              <a:buNone/>
            </a:pPr>
            <a:r>
              <a:rPr lang="en-US" altLang="en-US" sz="2000">
                <a:latin typeface="Times New Roman" panose="02020603050405020304" pitchFamily="18" charset="0"/>
              </a:rPr>
              <a:t>- Biểu cảm : suy nghĩ, cảm nhận, phát biểu cảm tưởng . </a:t>
            </a:r>
          </a:p>
        </p:txBody>
      </p:sp>
      <p:sp>
        <p:nvSpPr>
          <p:cNvPr id="19465" name="Rectangle 11"/>
          <p:cNvSpPr>
            <a:spLocks noChangeArrowheads="1"/>
          </p:cNvSpPr>
          <p:nvPr/>
        </p:nvSpPr>
        <p:spPr bwMode="auto">
          <a:xfrm>
            <a:off x="1524000" y="32004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a:latin typeface="Times New Roman" panose="02020603050405020304" pitchFamily="18" charset="0"/>
              </a:rPr>
              <a:t>=&gt; các yếu tố không  tách riêng mà đan xen vào nhau</a:t>
            </a:r>
          </a:p>
        </p:txBody>
      </p:sp>
      <p:sp>
        <p:nvSpPr>
          <p:cNvPr id="70668" name="Rectangle 12"/>
          <p:cNvSpPr>
            <a:spLocks noChangeArrowheads="1"/>
          </p:cNvSpPr>
          <p:nvPr/>
        </p:nvSpPr>
        <p:spPr bwMode="auto">
          <a:xfrm>
            <a:off x="6477000" y="685801"/>
            <a:ext cx="4191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en-US" sz="2200" b="1">
                <a:solidFill>
                  <a:srgbClr val="0000FF"/>
                </a:solidFill>
                <a:latin typeface="Times New Roman" panose="02020603050405020304" pitchFamily="18" charset="0"/>
              </a:rPr>
              <a:t>Từ đó em có thể rút ra kết luận như thế nào về vai trò , tác dụng của yếu tố miêu tả và biểu cảm trong tự sự?</a:t>
            </a:r>
          </a:p>
        </p:txBody>
      </p:sp>
      <p:sp>
        <p:nvSpPr>
          <p:cNvPr id="70670" name="Rectangle 14"/>
          <p:cNvSpPr>
            <a:spLocks noChangeArrowheads="1"/>
          </p:cNvSpPr>
          <p:nvPr/>
        </p:nvSpPr>
        <p:spPr bwMode="auto">
          <a:xfrm>
            <a:off x="6400800" y="709613"/>
            <a:ext cx="42672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 Yếu tố miêu tả và biểu cảm làm cho ý nghĩa truyện thêm sinh động và sâu sắc hơn.</a:t>
            </a:r>
            <a:endParaRPr lang="vi-VN" altLang="en-US" sz="22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 Các yếu tố miêu tả giúp cho việc kể lại cuộc gặp gỡ giữa hai mẹ con thêm sinh động về màu sắc, hình dáng, diện mạo của sự việc, nhân vật hành động.</a:t>
            </a:r>
            <a:endParaRPr lang="vi-VN" altLang="en-US" sz="22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 Yếu tố miêu tả giúp người viết thể hiện tình mẫu tử thiêng liêng, sâu nặng.</a:t>
            </a:r>
            <a:endParaRPr lang="vi-VN" altLang="en-US" sz="22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 Nhờ đó, đoạn văn làm cho người đọc thêm xúc động, trăn trở, suy nghĩ trước sự việc của nhân vật.</a:t>
            </a:r>
          </a:p>
        </p:txBody>
      </p:sp>
      <p:sp>
        <p:nvSpPr>
          <p:cNvPr id="19468" name="Rectangle 15"/>
          <p:cNvSpPr>
            <a:spLocks noChangeArrowheads="1"/>
          </p:cNvSpPr>
          <p:nvPr/>
        </p:nvSpPr>
        <p:spPr bwMode="auto">
          <a:xfrm>
            <a:off x="1524000" y="1371601"/>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389438"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389438"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389438"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389438"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389438" algn="r"/>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2000" b="1" dirty="0">
                <a:latin typeface="Times New Roman" panose="02020603050405020304" pitchFamily="18" charset="0"/>
              </a:rPr>
              <a:t>1. </a:t>
            </a:r>
            <a:r>
              <a:rPr lang="it-IT" altLang="en-US" sz="2000" b="1" u="sng" dirty="0" smtClean="0">
                <a:latin typeface="Times New Roman" panose="02020603050405020304" pitchFamily="18" charset="0"/>
              </a:rPr>
              <a:t>Tìm hiểu ngữ liệu</a:t>
            </a:r>
            <a:r>
              <a:rPr lang="it-IT" altLang="en-US" sz="2000" b="1" dirty="0" smtClean="0">
                <a:latin typeface="Times New Roman" panose="02020603050405020304" pitchFamily="18" charset="0"/>
              </a:rPr>
              <a:t> </a:t>
            </a:r>
            <a:r>
              <a:rPr lang="it-IT" altLang="en-US" sz="2000" b="1" dirty="0">
                <a:latin typeface="Times New Roman" panose="02020603050405020304" pitchFamily="18" charset="0"/>
              </a:rPr>
              <a:t>: Đoạn văn trích “ Trong lòng mẹ” shd-tr50</a:t>
            </a:r>
          </a:p>
        </p:txBody>
      </p:sp>
      <p:sp>
        <p:nvSpPr>
          <p:cNvPr id="70673" name="Rectangle 17"/>
          <p:cNvSpPr>
            <a:spLocks noChangeArrowheads="1"/>
          </p:cNvSpPr>
          <p:nvPr/>
        </p:nvSpPr>
        <p:spPr bwMode="auto">
          <a:xfrm>
            <a:off x="1524000" y="3886201"/>
            <a:ext cx="472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000">
                <a:latin typeface="Times New Roman" panose="02020603050405020304" pitchFamily="18" charset="0"/>
              </a:rPr>
              <a:t>=&gt; Yếu tố miêu tả, biểu cảm làm cho đoạn văn hấp dẫn, xúc động làm cho người đọc, người nghe phải suy nghĩ liên tưởng.....</a:t>
            </a:r>
          </a:p>
        </p:txBody>
      </p:sp>
      <p:pic>
        <p:nvPicPr>
          <p:cNvPr id="1947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350" y="1889126"/>
            <a:ext cx="6032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1"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475288"/>
            <a:ext cx="12954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8545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8"/>
                                        </p:tgtEl>
                                        <p:attrNameLst>
                                          <p:attrName>style.visibility</p:attrName>
                                        </p:attrNameLst>
                                      </p:cBhvr>
                                      <p:to>
                                        <p:strVal val="visible"/>
                                      </p:to>
                                    </p:set>
                                    <p:animEffect transition="in" filter="blinds(horizontal)">
                                      <p:cBhvr>
                                        <p:cTn id="7" dur="500"/>
                                        <p:tgtEl>
                                          <p:spTgt spid="70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0668"/>
                                        </p:tgtEl>
                                      </p:cBhvr>
                                    </p:animEffect>
                                    <p:set>
                                      <p:cBhvr>
                                        <p:cTn id="12" dur="1" fill="hold">
                                          <p:stCondLst>
                                            <p:cond delay="499"/>
                                          </p:stCondLst>
                                        </p:cTn>
                                        <p:tgtEl>
                                          <p:spTgt spid="70668"/>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70670">
                                            <p:txEl>
                                              <p:pRg st="0" end="0"/>
                                            </p:txEl>
                                          </p:spTgt>
                                        </p:tgtEl>
                                        <p:attrNameLst>
                                          <p:attrName>style.visibility</p:attrName>
                                        </p:attrNameLst>
                                      </p:cBhvr>
                                      <p:to>
                                        <p:strVal val="visible"/>
                                      </p:to>
                                    </p:set>
                                    <p:animEffect transition="in" filter="checkerboard(across)">
                                      <p:cBhvr>
                                        <p:cTn id="15" dur="500"/>
                                        <p:tgtEl>
                                          <p:spTgt spid="7067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0670">
                                            <p:txEl>
                                              <p:pRg st="1" end="1"/>
                                            </p:txEl>
                                          </p:spTgt>
                                        </p:tgtEl>
                                        <p:attrNameLst>
                                          <p:attrName>style.visibility</p:attrName>
                                        </p:attrNameLst>
                                      </p:cBhvr>
                                      <p:to>
                                        <p:strVal val="visible"/>
                                      </p:to>
                                    </p:set>
                                    <p:animEffect transition="in" filter="checkerboard(across)">
                                      <p:cBhvr>
                                        <p:cTn id="18" dur="500"/>
                                        <p:tgtEl>
                                          <p:spTgt spid="7067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0670">
                                            <p:txEl>
                                              <p:pRg st="2" end="2"/>
                                            </p:txEl>
                                          </p:spTgt>
                                        </p:tgtEl>
                                        <p:attrNameLst>
                                          <p:attrName>style.visibility</p:attrName>
                                        </p:attrNameLst>
                                      </p:cBhvr>
                                      <p:to>
                                        <p:strVal val="visible"/>
                                      </p:to>
                                    </p:set>
                                    <p:animEffect transition="in" filter="checkerboard(across)">
                                      <p:cBhvr>
                                        <p:cTn id="21" dur="500"/>
                                        <p:tgtEl>
                                          <p:spTgt spid="70670">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0670">
                                            <p:txEl>
                                              <p:pRg st="3" end="3"/>
                                            </p:txEl>
                                          </p:spTgt>
                                        </p:tgtEl>
                                        <p:attrNameLst>
                                          <p:attrName>style.visibility</p:attrName>
                                        </p:attrNameLst>
                                      </p:cBhvr>
                                      <p:to>
                                        <p:strVal val="visible"/>
                                      </p:to>
                                    </p:set>
                                    <p:animEffect transition="in" filter="checkerboard(across)">
                                      <p:cBhvr>
                                        <p:cTn id="24" dur="500"/>
                                        <p:tgtEl>
                                          <p:spTgt spid="70670">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70673"/>
                                        </p:tgtEl>
                                        <p:attrNameLst>
                                          <p:attrName>style.visibility</p:attrName>
                                        </p:attrNameLst>
                                      </p:cBhvr>
                                      <p:to>
                                        <p:strVal val="visible"/>
                                      </p:to>
                                    </p:set>
                                    <p:anim calcmode="discrete" valueType="clr">
                                      <p:cBhvr override="childStyle">
                                        <p:cTn id="29" dur="80"/>
                                        <p:tgtEl>
                                          <p:spTgt spid="7067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0673"/>
                                        </p:tgtEl>
                                        <p:attrNameLst>
                                          <p:attrName>fillcolor</p:attrName>
                                        </p:attrNameLst>
                                      </p:cBhvr>
                                      <p:tavLst>
                                        <p:tav tm="0">
                                          <p:val>
                                            <p:clrVal>
                                              <a:schemeClr val="accent2"/>
                                            </p:clrVal>
                                          </p:val>
                                        </p:tav>
                                        <p:tav tm="50000">
                                          <p:val>
                                            <p:clrVal>
                                              <a:schemeClr val="hlink"/>
                                            </p:clrVal>
                                          </p:val>
                                        </p:tav>
                                      </p:tavLst>
                                    </p:anim>
                                    <p:set>
                                      <p:cBhvr>
                                        <p:cTn id="31" dur="80"/>
                                        <p:tgtEl>
                                          <p:spTgt spid="706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8" grpId="0"/>
      <p:bldP spid="70668" grpId="1"/>
      <p:bldP spid="7067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TotalTime>
  <Words>3006</Words>
  <Application>Microsoft Office PowerPoint</Application>
  <PresentationFormat>Custom</PresentationFormat>
  <Paragraphs>198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PowerPoint Presentation</vt:lpstr>
      <vt:lpstr>PowerPoint Presentation</vt:lpstr>
      <vt:lpstr>I.Sự kết hợp các yếu tố kể, tả và biểu lộ tình cảm trong văn bản tự sự: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 Phuong Mai</cp:lastModifiedBy>
  <cp:revision>9</cp:revision>
  <dcterms:created xsi:type="dcterms:W3CDTF">2021-10-15T02:24:27Z</dcterms:created>
  <dcterms:modified xsi:type="dcterms:W3CDTF">2021-10-26T04:54:00Z</dcterms:modified>
</cp:coreProperties>
</file>